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56" r:id="rId2"/>
    <p:sldId id="332" r:id="rId3"/>
    <p:sldId id="349" r:id="rId4"/>
    <p:sldId id="350" r:id="rId5"/>
    <p:sldId id="338" r:id="rId6"/>
    <p:sldId id="269" r:id="rId7"/>
    <p:sldId id="270" r:id="rId8"/>
    <p:sldId id="294" r:id="rId9"/>
    <p:sldId id="271" r:id="rId10"/>
    <p:sldId id="351" r:id="rId11"/>
    <p:sldId id="339" r:id="rId12"/>
    <p:sldId id="333" r:id="rId13"/>
    <p:sldId id="257" r:id="rId14"/>
    <p:sldId id="331" r:id="rId15"/>
    <p:sldId id="262" r:id="rId16"/>
    <p:sldId id="281" r:id="rId17"/>
    <p:sldId id="352" r:id="rId18"/>
    <p:sldId id="275" r:id="rId19"/>
    <p:sldId id="261" r:id="rId20"/>
    <p:sldId id="279" r:id="rId21"/>
    <p:sldId id="307" r:id="rId22"/>
    <p:sldId id="308" r:id="rId23"/>
    <p:sldId id="309" r:id="rId24"/>
    <p:sldId id="310" r:id="rId25"/>
    <p:sldId id="311" r:id="rId26"/>
    <p:sldId id="312" r:id="rId27"/>
    <p:sldId id="277" r:id="rId28"/>
    <p:sldId id="326" r:id="rId29"/>
    <p:sldId id="278" r:id="rId30"/>
    <p:sldId id="316" r:id="rId31"/>
    <p:sldId id="323" r:id="rId32"/>
    <p:sldId id="317" r:id="rId33"/>
    <p:sldId id="318" r:id="rId34"/>
    <p:sldId id="328" r:id="rId35"/>
    <p:sldId id="329" r:id="rId36"/>
    <p:sldId id="319" r:id="rId37"/>
    <p:sldId id="336" r:id="rId38"/>
    <p:sldId id="335" r:id="rId39"/>
    <p:sldId id="327" r:id="rId40"/>
    <p:sldId id="320" r:id="rId41"/>
    <p:sldId id="330" r:id="rId42"/>
    <p:sldId id="343" r:id="rId43"/>
    <p:sldId id="342" r:id="rId44"/>
    <p:sldId id="268" r:id="rId45"/>
    <p:sldId id="267" r:id="rId46"/>
    <p:sldId id="304" r:id="rId47"/>
    <p:sldId id="305" r:id="rId48"/>
    <p:sldId id="306" r:id="rId49"/>
    <p:sldId id="292" r:id="rId50"/>
    <p:sldId id="280" r:id="rId51"/>
    <p:sldId id="282" r:id="rId52"/>
    <p:sldId id="299" r:id="rId53"/>
    <p:sldId id="300" r:id="rId54"/>
    <p:sldId id="344" r:id="rId55"/>
    <p:sldId id="301" r:id="rId56"/>
    <p:sldId id="303" r:id="rId57"/>
    <p:sldId id="345" r:id="rId58"/>
    <p:sldId id="297" r:id="rId59"/>
    <p:sldId id="298" r:id="rId60"/>
    <p:sldId id="314" r:id="rId61"/>
    <p:sldId id="315" r:id="rId62"/>
    <p:sldId id="313" r:id="rId63"/>
    <p:sldId id="324" r:id="rId64"/>
    <p:sldId id="325" r:id="rId65"/>
    <p:sldId id="334" r:id="rId66"/>
    <p:sldId id="354" r:id="rId67"/>
    <p:sldId id="259" r:id="rId68"/>
    <p:sldId id="276" r:id="rId69"/>
    <p:sldId id="258" r:id="rId70"/>
    <p:sldId id="288" r:id="rId71"/>
    <p:sldId id="356" r:id="rId72"/>
    <p:sldId id="284" r:id="rId73"/>
    <p:sldId id="357" r:id="rId74"/>
    <p:sldId id="286" r:id="rId75"/>
    <p:sldId id="293" r:id="rId76"/>
    <p:sldId id="347" r:id="rId77"/>
    <p:sldId id="355" r:id="rId78"/>
    <p:sldId id="273" r:id="rId79"/>
    <p:sldId id="358" r:id="rId80"/>
    <p:sldId id="348" r:id="rId8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3218" autoAdjust="0"/>
  </p:normalViewPr>
  <p:slideViewPr>
    <p:cSldViewPr>
      <p:cViewPr varScale="1">
        <p:scale>
          <a:sx n="71" d="100"/>
          <a:sy n="71" d="100"/>
        </p:scale>
        <p:origin x="-186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brecht\Documents\Wort_und_Wissen\Klima\Standardatmosphae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de-DE"/>
  <c:chart>
    <c:plotArea>
      <c:layout/>
      <c:scatterChart>
        <c:scatterStyle val="lineMarker"/>
        <c:ser>
          <c:idx val="0"/>
          <c:order val="0"/>
          <c:xVal>
            <c:numRef>
              <c:f>'US 1976'!$C$21:$C$28</c:f>
              <c:numCache>
                <c:formatCode>General</c:formatCode>
                <c:ptCount val="8"/>
                <c:pt idx="0">
                  <c:v>15</c:v>
                </c:pt>
                <c:pt idx="1">
                  <c:v>-56.5</c:v>
                </c:pt>
                <c:pt idx="2">
                  <c:v>-56.5</c:v>
                </c:pt>
                <c:pt idx="3">
                  <c:v>-44.5</c:v>
                </c:pt>
                <c:pt idx="4">
                  <c:v>-2.5</c:v>
                </c:pt>
                <c:pt idx="5">
                  <c:v>-2.5</c:v>
                </c:pt>
                <c:pt idx="6">
                  <c:v>-58.5</c:v>
                </c:pt>
                <c:pt idx="7">
                  <c:v>-86</c:v>
                </c:pt>
              </c:numCache>
            </c:numRef>
          </c:xVal>
          <c:yVal>
            <c:numRef>
              <c:f>'US 1976'!$D$21:$D$28</c:f>
              <c:numCache>
                <c:formatCode>General</c:formatCode>
                <c:ptCount val="8"/>
                <c:pt idx="0">
                  <c:v>0</c:v>
                </c:pt>
                <c:pt idx="1">
                  <c:v>11</c:v>
                </c:pt>
                <c:pt idx="2">
                  <c:v>20</c:v>
                </c:pt>
                <c:pt idx="3">
                  <c:v>32</c:v>
                </c:pt>
                <c:pt idx="4">
                  <c:v>47</c:v>
                </c:pt>
                <c:pt idx="5">
                  <c:v>51</c:v>
                </c:pt>
                <c:pt idx="6">
                  <c:v>71</c:v>
                </c:pt>
                <c:pt idx="7">
                  <c:v>84.85199999999999</c:v>
                </c:pt>
              </c:numCache>
            </c:numRef>
          </c:yVal>
        </c:ser>
        <c:axId val="88064768"/>
        <c:axId val="88066304"/>
      </c:scatterChart>
      <c:valAx>
        <c:axId val="88064768"/>
        <c:scaling>
          <c:orientation val="minMax"/>
        </c:scaling>
        <c:axPos val="b"/>
        <c:numFmt formatCode="General" sourceLinked="1"/>
        <c:tickLblPos val="nextTo"/>
        <c:crossAx val="88066304"/>
        <c:crosses val="autoZero"/>
        <c:crossBetween val="midCat"/>
      </c:valAx>
      <c:valAx>
        <c:axId val="88066304"/>
        <c:scaling>
          <c:orientation val="minMax"/>
        </c:scaling>
        <c:axPos val="l"/>
        <c:majorGridlines/>
        <c:numFmt formatCode="General" sourceLinked="1"/>
        <c:tickLblPos val="nextTo"/>
        <c:crossAx val="88064768"/>
        <c:crosses val="autoZero"/>
        <c:crossBetween val="midCat"/>
      </c:valAx>
    </c:plotArea>
    <c:plotVisOnly val="1"/>
  </c:chart>
  <c:txPr>
    <a:bodyPr/>
    <a:lstStyle/>
    <a:p>
      <a:pPr>
        <a:defRPr sz="1600"/>
      </a:pPr>
      <a:endParaRPr lang="de-DE"/>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CF609-CC89-44CF-8092-1C91D954BD8D}" type="datetimeFigureOut">
              <a:rPr lang="de-DE" smtClean="0"/>
              <a:pPr/>
              <a:t>05.11.2022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DD46EA-AB13-4CB5-B38E-FE4C5B06DA6D}"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bi.nlm.nih.gov/pmc/articles/PMC667560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mtClean="0"/>
              <a:t>Wie gut ist die wissenschaftliche Begründung der vorgestellten Ergebnisse?</a:t>
            </a:r>
          </a:p>
          <a:p>
            <a:r>
              <a:rPr lang="de-DE" smtClean="0"/>
              <a:t>Handelt es sich um eine „getunte“ Darstellung, d.h. werden die Daten einseitig interpretiert?</a:t>
            </a:r>
          </a:p>
          <a:p>
            <a:r>
              <a:rPr lang="de-DE" smtClean="0"/>
              <a:t>Was ist mit den Argumenten der Kritiker?</a:t>
            </a:r>
          </a:p>
          <a:p>
            <a:endParaRPr lang="de-DE" smtClean="0"/>
          </a:p>
          <a:p>
            <a:endParaRPr lang="de-DE" smtClean="0"/>
          </a:p>
          <a:p>
            <a:r>
              <a:rPr lang="de-DE" smtClean="0"/>
              <a:t>Wegen der Fülle der Daten und der Kürze der Zeit, die mir zur Verfügung steht, habe ich nur stichpunkthaft tiefer bohren können</a:t>
            </a:r>
          </a:p>
          <a:p>
            <a:endParaRPr lang="de-DE"/>
          </a:p>
        </p:txBody>
      </p:sp>
      <p:sp>
        <p:nvSpPr>
          <p:cNvPr id="4" name="Foliennummernplatzhalter 3"/>
          <p:cNvSpPr>
            <a:spLocks noGrp="1"/>
          </p:cNvSpPr>
          <p:nvPr>
            <p:ph type="sldNum" sz="quarter" idx="10"/>
          </p:nvPr>
        </p:nvSpPr>
        <p:spPr/>
        <p:txBody>
          <a:bodyPr/>
          <a:lstStyle/>
          <a:p>
            <a:fld id="{B4DD46EA-AB13-4CB5-B38E-FE4C5B06DA6D}" type="slidenum">
              <a:rPr lang="de-DE" smtClean="0"/>
              <a:pPr/>
              <a:t>5</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rtl="0"/>
            <a:r>
              <a:rPr lang="de-DE" sz="1200" b="0" i="0" smtClean="0"/>
              <a:t>Bei explosiven Vulkanausbrüchen werden Partikel und Gase in die Stratosphäre befördert. Insbesondere Schwefeldioxid führt durch Reaktion mit Wasser zur Bildung von Schwefelsäuretröpfchen, die als Aersosol ein bis drei Jahre in der Stratosphäre bleiben. Dort verstärken sie die Streuung des Sonnenlichts, so dass weniger davon in die Troposphäre eindringt, und absorbieren außerdem die terrestrische Strahlung. Dies führt zu einer Erwärmung der Stratosphäre, während Erdboden und Troposphäre abkühlen. Der mit Abstand stärkste Ausbruch in den letzten Jahrhunderten war der des Tambora 1815 in Indonesien, der 1816 auch in Europa für das „Jahr ohne Sommer“ sorgte, in dem es bis zu drei Grad kälter war als 1971-2000. Ihm wird eine Strahlungsantrieb von -25 W/m² zugeordnet. Der zwei Größenklassen schwächere Ausbruch des Pinatubo 1991 sorgte 1992 bei einem Strahlungsantrieb von -3.2 W/m² für eine global gemittelte Abkühlung von 0,2 °C. (Schönwiese S. 331-333). Allerdings ist der Einfluss des Vulkanismus auf die globale Temperatur insgesamt gesehen gering. </a:t>
            </a:r>
            <a:endParaRPr lang="de-DE" b="0" i="0" smtClean="0"/>
          </a:p>
          <a:p>
            <a:pPr rtl="0"/>
            <a:r>
              <a:rPr lang="de-DE" sz="1200" b="0" i="0" smtClean="0"/>
              <a:t>Vulkane stoßen auch CO</a:t>
            </a:r>
            <a:r>
              <a:rPr lang="de-DE" sz="1200" b="0" i="0" baseline="-25000" smtClean="0"/>
              <a:t>2</a:t>
            </a:r>
            <a:r>
              <a:rPr lang="de-DE" sz="1200" b="0" i="0" smtClean="0"/>
              <a:t> aus, aber nur 1.6% der Menge des anthropogenen Ausstoßs im Jahr 2018 (IPCC S. 235).</a:t>
            </a:r>
            <a:endParaRPr lang="de-DE" b="0" i="0" smtClean="0"/>
          </a:p>
          <a:p>
            <a:endParaRPr lang="de-DE"/>
          </a:p>
        </p:txBody>
      </p:sp>
      <p:sp>
        <p:nvSpPr>
          <p:cNvPr id="4" name="Foliennummernplatzhalter 3"/>
          <p:cNvSpPr>
            <a:spLocks noGrp="1"/>
          </p:cNvSpPr>
          <p:nvPr>
            <p:ph type="sldNum" sz="quarter" idx="10"/>
          </p:nvPr>
        </p:nvSpPr>
        <p:spPr/>
        <p:txBody>
          <a:bodyPr/>
          <a:lstStyle/>
          <a:p>
            <a:fld id="{B4DD46EA-AB13-4CB5-B38E-FE4C5B06DA6D}" type="slidenum">
              <a:rPr lang="de-DE" smtClean="0"/>
              <a:pPr/>
              <a:t>40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smtClean="0"/>
              <a:t>Aktueller Wissensstand ist, dass Wolkentröpfchen und damit Wolken aus ca. 0.1 µm großen Kondensationskeimen entstehen, wenn die Luft um ca. 1% mit Wasserdampf übersättigt ist. Als Kondensationskeime dienen dabei Aerosole. Nach [9] sind größenordnungsmäßig die Hälfte der als Kondensationskeime wirkenden Aerosole vom Ozean stammende Seesalzteilchen und vom Land stammende Staubpartikel. Die andere Hälfte bildet sich aus atmosphärischen Gasen, hauptsächliche Schwefeldioxid, die als Schwefelsäure kondensieren, sich also zu Tröpfchen zusammenlagern. Die Bildung und das Wachstum dieser Tröpfchen bis zur erforderlichen Größe erfolgt zum Teil mit Unterstützung von ionisierten Teilchen. Die Ionisierung erfolgt im wesentlichen durch die kosmische Strahlung. Deshalb wurde untersucht, wie stark dieser Effekt ist.</a:t>
            </a:r>
            <a:endParaRPr lang="de-DE" smtClean="0"/>
          </a:p>
          <a:p>
            <a:endParaRPr lang="de-DE"/>
          </a:p>
        </p:txBody>
      </p:sp>
      <p:sp>
        <p:nvSpPr>
          <p:cNvPr id="4" name="Foliennummernplatzhalter 3"/>
          <p:cNvSpPr>
            <a:spLocks noGrp="1"/>
          </p:cNvSpPr>
          <p:nvPr>
            <p:ph type="sldNum" sz="quarter" idx="10"/>
          </p:nvPr>
        </p:nvSpPr>
        <p:spPr/>
        <p:txBody>
          <a:bodyPr/>
          <a:lstStyle/>
          <a:p>
            <a:fld id="{B4DD46EA-AB13-4CB5-B38E-FE4C5B06DA6D}" type="slidenum">
              <a:rPr lang="de-DE" smtClean="0"/>
              <a:pPr/>
              <a:t>61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smtClean="0"/>
              <a:t>CO2 wird freigesetzt wenn Tiefenwasser nach oben kommt</a:t>
            </a:r>
          </a:p>
          <a:p>
            <a:r>
              <a:rPr lang="de-DE" sz="1200" smtClean="0"/>
              <a:t>Meeresspiegelhöhe: Temperatur, Menge wegen Pol-Eis</a:t>
            </a:r>
          </a:p>
          <a:p>
            <a:endParaRPr lang="de-DE"/>
          </a:p>
        </p:txBody>
      </p:sp>
      <p:sp>
        <p:nvSpPr>
          <p:cNvPr id="4" name="Foliennummernplatzhalter 3"/>
          <p:cNvSpPr>
            <a:spLocks noGrp="1"/>
          </p:cNvSpPr>
          <p:nvPr>
            <p:ph type="sldNum" sz="quarter" idx="10"/>
          </p:nvPr>
        </p:nvSpPr>
        <p:spPr/>
        <p:txBody>
          <a:bodyPr/>
          <a:lstStyle/>
          <a:p>
            <a:fld id="{B4DD46EA-AB13-4CB5-B38E-FE4C5B06DA6D}" type="slidenum">
              <a:rPr lang="de-DE" smtClean="0"/>
              <a:pPr/>
              <a:t>69</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B4DD46EA-AB13-4CB5-B38E-FE4C5B06DA6D}" type="slidenum">
              <a:rPr lang="de-DE" smtClean="0"/>
              <a:pPr/>
              <a:t>70</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mtClean="0"/>
              <a:t>Erde:</a:t>
            </a:r>
            <a:r>
              <a:rPr lang="de-DE" baseline="0" smtClean="0"/>
              <a:t> ab 20 m übers Jahr gleiche Temperatur</a:t>
            </a:r>
            <a:endParaRPr lang="de-DE"/>
          </a:p>
        </p:txBody>
      </p:sp>
      <p:sp>
        <p:nvSpPr>
          <p:cNvPr id="4" name="Foliennummernplatzhalter 3"/>
          <p:cNvSpPr>
            <a:spLocks noGrp="1"/>
          </p:cNvSpPr>
          <p:nvPr>
            <p:ph type="sldNum" sz="quarter" idx="10"/>
          </p:nvPr>
        </p:nvSpPr>
        <p:spPr/>
        <p:txBody>
          <a:bodyPr/>
          <a:lstStyle/>
          <a:p>
            <a:fld id="{B4DD46EA-AB13-4CB5-B38E-FE4C5B06DA6D}" type="slidenum">
              <a:rPr lang="de-DE" smtClean="0"/>
              <a:pPr/>
              <a:t>13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mtClean="0"/>
              <a:t>(aus </a:t>
            </a:r>
            <a:r>
              <a:rPr lang="de-DE" smtClean="0">
                <a:hlinkClick r:id="rId3"/>
              </a:rPr>
              <a:t>https://www.ncbi.nlm.nih.gov/pmc/articles/PMC6675609/</a:t>
            </a:r>
            <a:r>
              <a:rPr lang="de-DE" smtClean="0"/>
              <a:t>)</a:t>
            </a:r>
          </a:p>
          <a:p>
            <a:r>
              <a:rPr lang="de-DE" smtClean="0"/>
              <a:t>C = 9.01e8 J/m²/K upper ocean box (entspricht 216 m Meerestiefe), Albedo alpha = 0.3, S0 = 1365 W/m², sigma_b = 5.67e-8 W/m²/K^4; Emissivity epsilon = 0.6; C = f * rho * c * h, f = 0.7 (70% der Erdoberfläche </a:t>
            </a:r>
            <a:endParaRPr lang="de-DE"/>
          </a:p>
        </p:txBody>
      </p:sp>
      <p:sp>
        <p:nvSpPr>
          <p:cNvPr id="4" name="Foliennummernplatzhalter 3"/>
          <p:cNvSpPr>
            <a:spLocks noGrp="1"/>
          </p:cNvSpPr>
          <p:nvPr>
            <p:ph type="sldNum" sz="quarter" idx="10"/>
          </p:nvPr>
        </p:nvSpPr>
        <p:spPr/>
        <p:txBody>
          <a:bodyPr/>
          <a:lstStyle/>
          <a:p>
            <a:fld id="{B4DD46EA-AB13-4CB5-B38E-FE4C5B06DA6D}" type="slidenum">
              <a:rPr lang="de-DE" smtClean="0"/>
              <a:pPr/>
              <a:t>16</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mtClean="0"/>
              <a:t>Manchmal wird geäußert, dass die Absorption der terrestrischen Wärmestrahlung durch H</a:t>
            </a:r>
            <a:r>
              <a:rPr lang="de-DE" baseline="-25000" smtClean="0"/>
              <a:t>2</a:t>
            </a:r>
            <a:r>
              <a:rPr lang="de-DE" smtClean="0"/>
              <a:t>O oder CO</a:t>
            </a:r>
            <a:r>
              <a:rPr lang="de-DE" baseline="-25000" smtClean="0"/>
              <a:t>2</a:t>
            </a:r>
            <a:r>
              <a:rPr lang="de-DE" smtClean="0"/>
              <a:t> schon fast gesättigt wäre, Werte von 97% kursieren. Dies trifft allerdings nicht zu. Die Spektrallinien sind zwar durch Druck- und Temperatureinfluss verbreitert. Das führt dazu, dass sie für hohe Drücke und Temperaturen überlappen, was bodennah durchaus der Fall ist. Beim Treibhauseffekt muss man aber betrachten, welche Strahlung an der Obergrenze der Atmosphäre ankommt. Und dafür spielt eine große Rolle, aus welcher Höhe die Strahlung kommt. Das Beispiel in Grafik xy für die Linienverbreitung zeigt, dass die Linien bei 1000 mbar so stark verbreitert sind, dass sie fast ein Kontinuum bilden. Bei 100 mbar hingegen sind sie sehr scharf.</a:t>
            </a:r>
          </a:p>
          <a:p>
            <a:endParaRPr lang="de-DE"/>
          </a:p>
        </p:txBody>
      </p:sp>
      <p:sp>
        <p:nvSpPr>
          <p:cNvPr id="4" name="Foliennummernplatzhalter 3"/>
          <p:cNvSpPr>
            <a:spLocks noGrp="1"/>
          </p:cNvSpPr>
          <p:nvPr>
            <p:ph type="sldNum" sz="quarter" idx="10"/>
          </p:nvPr>
        </p:nvSpPr>
        <p:spPr/>
        <p:txBody>
          <a:bodyPr/>
          <a:lstStyle/>
          <a:p>
            <a:fld id="{B4DD46EA-AB13-4CB5-B38E-FE4C5B06DA6D}" type="slidenum">
              <a:rPr lang="de-DE" smtClean="0"/>
              <a:pPr/>
              <a:t>23</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mtClean="0"/>
              <a:t>Spectrum of the terrestrial infrared radiations, as measured by a sensor at the altitude of 70 km, above a surface with a temperature at 305 K. The sprectrum is a virtual spectrum computed by the numerical model MODTRAN for the standard atmosphere (USA 1976, clear sky). The Planck’s distributions (blackbody emissions) are given at 220, 240, 260, 280 and 300 K. The corresponding greenhouse gases are indicated near the absorption peaks</a:t>
            </a:r>
            <a:endParaRPr lang="de-DE"/>
          </a:p>
        </p:txBody>
      </p:sp>
      <p:sp>
        <p:nvSpPr>
          <p:cNvPr id="4" name="Foliennummernplatzhalter 3"/>
          <p:cNvSpPr>
            <a:spLocks noGrp="1"/>
          </p:cNvSpPr>
          <p:nvPr>
            <p:ph type="sldNum" sz="quarter" idx="10"/>
          </p:nvPr>
        </p:nvSpPr>
        <p:spPr/>
        <p:txBody>
          <a:bodyPr/>
          <a:lstStyle/>
          <a:p>
            <a:fld id="{B4DD46EA-AB13-4CB5-B38E-FE4C5B06DA6D}" type="slidenum">
              <a:rPr lang="de-DE" smtClean="0"/>
              <a:pPr/>
              <a:t>26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mtClean="0"/>
              <a:t>Natürliche</a:t>
            </a:r>
            <a:r>
              <a:rPr lang="de-DE" baseline="0" smtClean="0"/>
              <a:t> = gesamt oder nicht-anthropogen?</a:t>
            </a:r>
            <a:endParaRPr lang="de-DE"/>
          </a:p>
        </p:txBody>
      </p:sp>
      <p:sp>
        <p:nvSpPr>
          <p:cNvPr id="4" name="Foliennummernplatzhalter 3"/>
          <p:cNvSpPr>
            <a:spLocks noGrp="1"/>
          </p:cNvSpPr>
          <p:nvPr>
            <p:ph type="sldNum" sz="quarter" idx="10"/>
          </p:nvPr>
        </p:nvSpPr>
        <p:spPr/>
        <p:txBody>
          <a:bodyPr/>
          <a:lstStyle/>
          <a:p>
            <a:fld id="{B4DD46EA-AB13-4CB5-B38E-FE4C5B06DA6D}" type="slidenum">
              <a:rPr lang="de-DE" smtClean="0"/>
              <a:pPr/>
              <a:t>27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pPr rtl="0"/>
            <a:r>
              <a:rPr lang="de-DE" sz="1200" b="0" i="0" smtClean="0"/>
              <a:t>Dem CO</a:t>
            </a:r>
            <a:r>
              <a:rPr lang="de-DE" sz="1200" b="0" i="0" baseline="-25000" smtClean="0"/>
              <a:t>2</a:t>
            </a:r>
            <a:r>
              <a:rPr lang="de-DE" sz="1200" b="0" i="0" smtClean="0"/>
              <a:t> fallen derzeit 26% des Treibhauseffekts zu [22]. CO</a:t>
            </a:r>
            <a:r>
              <a:rPr lang="de-DE" sz="1200" b="0" i="0" baseline="-25000" smtClean="0"/>
              <a:t>2</a:t>
            </a:r>
            <a:r>
              <a:rPr lang="de-DE" sz="1200" b="0" i="0" smtClean="0"/>
              <a:t> ist ein farb- und geruchloses Gas, mit einer Konzentration von 0.04% in der Atmosphäre. Erst bei 10% Konzentration von CO</a:t>
            </a:r>
            <a:r>
              <a:rPr lang="de-DE" sz="1200" b="0" i="0" baseline="-25000" smtClean="0"/>
              <a:t>2</a:t>
            </a:r>
            <a:r>
              <a:rPr lang="de-DE" sz="1200" b="0" i="0" smtClean="0"/>
              <a:t> in der Luft tritt beim Menschen Bewusstlosigkeit ein, bei 25% der Tod, und dies wegen Verdrängung der Luft bzw. des Sauerstoffs. Die Luft, die wir ausatmen, enhält 4% CO</a:t>
            </a:r>
            <a:r>
              <a:rPr lang="de-DE" sz="1200" b="0" i="0" baseline="-25000" smtClean="0"/>
              <a:t>2</a:t>
            </a:r>
            <a:r>
              <a:rPr lang="de-DE" sz="1200" b="0" i="0" smtClean="0"/>
              <a:t>, was sich über den Tag auf ca. 0.7 kg summiert. Pflanzen nutzen CO</a:t>
            </a:r>
            <a:r>
              <a:rPr lang="de-DE" sz="1200" b="0" i="0" baseline="-25000" smtClean="0"/>
              <a:t>2</a:t>
            </a:r>
            <a:r>
              <a:rPr lang="de-DE" sz="1200" b="0" i="0" smtClean="0"/>
              <a:t> für die Photosynthese. Es ist also kein Umweltgift, und wird nur wegen seiner starken Auswirkung auf den Treibhauseffekt von Klimaktivisten als „Klimagift“ bezeichnet.</a:t>
            </a:r>
            <a:endParaRPr lang="de-DE" b="0" i="0" smtClean="0"/>
          </a:p>
          <a:p>
            <a:pPr rtl="0"/>
            <a:r>
              <a:rPr lang="de-DE" sz="1200" b="0" i="0" smtClean="0"/>
              <a:t>[22] Schönwiese, Klimatologie, 2015, S. 241</a:t>
            </a:r>
            <a:endParaRPr lang="de-DE" b="0" i="0" smtClean="0"/>
          </a:p>
          <a:p>
            <a:pPr rtl="0"/>
            <a:r>
              <a:rPr lang="de-DE" sz="1200" b="0" i="0" smtClean="0"/>
              <a:t>Es befinden sich derzeit 874 Mrd. Tonnen in der Atmosphäre, davon 283 Mrd. Tonnen anthropogenen Ursprungs.</a:t>
            </a:r>
            <a:endParaRPr lang="de-DE" b="0" i="0" smtClean="0"/>
          </a:p>
          <a:p>
            <a:pPr rtl="0"/>
            <a:r>
              <a:rPr lang="de-DE" b="0" i="0" smtClean="0"/>
              <a:t/>
            </a:r>
            <a:br>
              <a:rPr lang="de-DE" b="0" i="0" smtClean="0"/>
            </a:br>
            <a:endParaRPr lang="de-DE" b="0" i="0" smtClean="0"/>
          </a:p>
          <a:p>
            <a:pPr rtl="0"/>
            <a:r>
              <a:rPr lang="de-DE" sz="1200" b="0" i="0" smtClean="0"/>
              <a:t>Die anthropogen verursachte Zunahme der CO</a:t>
            </a:r>
            <a:r>
              <a:rPr lang="de-DE" sz="1200" b="0" i="0" baseline="-25000" smtClean="0"/>
              <a:t>2</a:t>
            </a:r>
            <a:r>
              <a:rPr lang="de-DE" sz="1200" b="0" i="0" smtClean="0"/>
              <a:t>-Konzentration in der Atmosphäre seit 1750 stammt zu 2/3 aus der Verbrennung fossiler Brennstoffe und zu 1/3 aus der Änderung der Landnutzung, v.a. der Vernichtung von Wäldern. In den letzten 10 Jahren sammelten sich 46% des anthropogenen CO</a:t>
            </a:r>
            <a:r>
              <a:rPr lang="de-DE" sz="1200" b="0" i="0" baseline="-25000" smtClean="0"/>
              <a:t>2</a:t>
            </a:r>
            <a:r>
              <a:rPr lang="de-DE" sz="1200" b="0" i="0" smtClean="0"/>
              <a:t> in der Atmosphäre an, während 23% vom Ozean und 31 % von den Landpflanzen aufgenommen wurden. Davon stammt 81-91% von der Verbrennung fossiler Brennstoffe und der Rest von Änderungen der Landnutzung (z.B. Entwaldung oder Trockenlegen von Feuchtgebieten) [15]. </a:t>
            </a:r>
            <a:endParaRPr lang="de-DE" b="0" i="0" smtClean="0"/>
          </a:p>
          <a:p>
            <a:pPr rtl="0"/>
            <a:r>
              <a:rPr lang="de-DE" sz="1200" b="0" i="0" smtClean="0"/>
              <a:t>[15]IPCC Kapitel Carbon Budget S 1186, u.a. Tab. 5.1</a:t>
            </a:r>
            <a:endParaRPr lang="de-DE" b="0" i="0" smtClean="0"/>
          </a:p>
          <a:p>
            <a:pPr rtl="0"/>
            <a:r>
              <a:rPr lang="de-DE" sz="1200" b="0" i="0" smtClean="0"/>
              <a:t>Es gibt vier Beobachtungen, die die dominierende Rolle der menschlichen Aktivitäten für den Anstieg der CO</a:t>
            </a:r>
            <a:r>
              <a:rPr lang="de-DE" sz="1200" b="0" i="0" baseline="-25000" smtClean="0"/>
              <a:t>2</a:t>
            </a:r>
            <a:r>
              <a:rPr lang="de-DE" sz="1200" b="0" i="0" smtClean="0"/>
              <a:t>-Konzentration stark nahelegen. Erstens zeigt der zunehmende Anstieg der Differenz zwischen den Messwerten aus Hawaii und vom Südpol, dass auf der wesentlich stärker bevölkterten Nodhalbkugel mehr CO</a:t>
            </a:r>
            <a:r>
              <a:rPr lang="de-DE" sz="1200" b="0" i="0" baseline="-25000" smtClean="0"/>
              <a:t>2</a:t>
            </a:r>
            <a:r>
              <a:rPr lang="de-DE" sz="1200" b="0" i="0" smtClean="0"/>
              <a:t> ausgestoßen wird. Zweitens zeigt die Abnahme des </a:t>
            </a:r>
            <a:r>
              <a:rPr lang="de-DE" sz="1200" b="0" i="0" baseline="30000" smtClean="0"/>
              <a:t>13</a:t>
            </a:r>
            <a:r>
              <a:rPr lang="de-DE" sz="1200" b="0" i="0" smtClean="0"/>
              <a:t>C-Anteils, dass der Anteil fossilen, d.h. letztlich biogenen Kohlenstoffs in der Atmosphäre ansteigt – Lebewesen bauen bevorzugt </a:t>
            </a:r>
            <a:r>
              <a:rPr lang="de-DE" sz="1200" b="0" i="0" baseline="30000" smtClean="0"/>
              <a:t>12</a:t>
            </a:r>
            <a:r>
              <a:rPr lang="de-DE" sz="1200" b="0" i="0" smtClean="0"/>
              <a:t>C ein. Drittens zeigt die Abnahme des freien Sauerstoffs O</a:t>
            </a:r>
            <a:r>
              <a:rPr lang="de-DE" sz="1200" b="0" i="0" baseline="-25000" smtClean="0"/>
              <a:t>2</a:t>
            </a:r>
            <a:r>
              <a:rPr lang="de-DE" sz="1200" b="0" i="0" smtClean="0"/>
              <a:t> im Vergleich zum Stickstoff (N</a:t>
            </a:r>
            <a:r>
              <a:rPr lang="de-DE" sz="1200" b="0" i="0" baseline="-25000" smtClean="0"/>
              <a:t>2</a:t>
            </a:r>
            <a:r>
              <a:rPr lang="de-DE" sz="1200" b="0" i="0" smtClean="0"/>
              <a:t>), dass CO</a:t>
            </a:r>
            <a:r>
              <a:rPr lang="de-DE" sz="1200" b="0" i="0" baseline="-25000" smtClean="0"/>
              <a:t>2</a:t>
            </a:r>
            <a:r>
              <a:rPr lang="de-DE" sz="1200" b="0" i="0" smtClean="0"/>
              <a:t> vermehrt gebildet wird. Viertens sinkt der </a:t>
            </a:r>
            <a:r>
              <a:rPr lang="de-DE" sz="1200" b="0" i="0" baseline="30000" smtClean="0"/>
              <a:t>14</a:t>
            </a:r>
            <a:r>
              <a:rPr lang="de-DE" sz="1200" b="0" i="0" smtClean="0"/>
              <a:t>C-Anteil in der Luft, wie man erwartet, wenn fossilen Kohlenstoff, der kein oder kaum </a:t>
            </a:r>
            <a:r>
              <a:rPr lang="de-DE" sz="1200" b="0" i="0" baseline="30000" smtClean="0"/>
              <a:t>14</a:t>
            </a:r>
            <a:r>
              <a:rPr lang="de-DE" sz="1200" b="0" i="0" smtClean="0"/>
              <a:t>C enthält, verbrannt wird. ([16][17][18][19])</a:t>
            </a:r>
            <a:endParaRPr lang="de-DE" b="0" i="0" smtClean="0"/>
          </a:p>
          <a:p>
            <a:pPr rtl="0"/>
            <a:r>
              <a:rPr lang="de-DE" sz="1200" b="0" i="0" smtClean="0"/>
              <a:t>[16] IPCC AR6 S. 1174</a:t>
            </a:r>
            <a:endParaRPr lang="de-DE" b="0" i="0" smtClean="0"/>
          </a:p>
          <a:p>
            <a:pPr rtl="0"/>
            <a:r>
              <a:rPr lang="de-DE" sz="1200" b="0" i="0" smtClean="0"/>
              <a:t>[17]Levin, I., Naegler, T., Kromer, B., Diehl, M., Francey, R., Gomez-Pelaez, A., ... &amp; Worthy, D. (2010). Observations and modelling of the global distribution and long-term trend of atmospheric 14CO2. </a:t>
            </a:r>
            <a:r>
              <a:rPr lang="de-DE" sz="1200" b="0" i="1" smtClean="0"/>
              <a:t>Tellus B: Chemical and Physical Meteorology</a:t>
            </a:r>
            <a:r>
              <a:rPr lang="de-DE" sz="1200" b="0" i="0" smtClean="0"/>
              <a:t>, </a:t>
            </a:r>
            <a:r>
              <a:rPr lang="de-DE" sz="1200" b="0" i="1" smtClean="0"/>
              <a:t>62</a:t>
            </a:r>
            <a:r>
              <a:rPr lang="de-DE" sz="1200" b="0" i="0" smtClean="0"/>
              <a:t>(1), 26-46. </a:t>
            </a:r>
            <a:endParaRPr lang="de-DE" b="0" i="0" smtClean="0"/>
          </a:p>
          <a:p>
            <a:pPr rtl="0"/>
            <a:r>
              <a:rPr lang="de-DE" sz="1200" b="0" i="0" smtClean="0"/>
              <a:t>[18]Graven, H., Allison, C. E., Etheridge, D. M., Hammer, S., Keeling, R. F., Levin, I., ... &amp; White, J. W. (2017). Compiled records of carbon isotopes in atmospheric CO 2 for historical simulations in CMIP6. </a:t>
            </a:r>
            <a:r>
              <a:rPr lang="de-DE" sz="1200" b="0" i="1" smtClean="0"/>
              <a:t>Geoscientific Model Development</a:t>
            </a:r>
            <a:r>
              <a:rPr lang="de-DE" sz="1200" b="0" i="0" smtClean="0"/>
              <a:t>, </a:t>
            </a:r>
            <a:r>
              <a:rPr lang="de-DE" sz="1200" b="0" i="1" smtClean="0"/>
              <a:t>10</a:t>
            </a:r>
            <a:r>
              <a:rPr lang="de-DE" sz="1200" b="0" i="0" smtClean="0"/>
              <a:t>(12), 4405-4417. </a:t>
            </a:r>
            <a:endParaRPr lang="de-DE" b="0" i="0" smtClean="0"/>
          </a:p>
          <a:p>
            <a:pPr rtl="0"/>
            <a:r>
              <a:rPr lang="de-DE" sz="1200" b="0" i="0" smtClean="0"/>
              <a:t>[19]Turnbull, J. C., Mikaloff Fletcher, S. E., Brailsford, G. W., Moss, R. C., Norris, M. W., &amp; Steinkamp, K. (2017). Sixty years of radiocarbon dioxide measurements at Wellington, New Zealand: 1954–2014. </a:t>
            </a:r>
            <a:r>
              <a:rPr lang="de-DE" sz="1200" b="0" i="1" smtClean="0"/>
              <a:t>Atmospheric Chemistry and Physics</a:t>
            </a:r>
            <a:r>
              <a:rPr lang="de-DE" sz="1200" b="0" i="0" smtClean="0"/>
              <a:t>, </a:t>
            </a:r>
            <a:r>
              <a:rPr lang="de-DE" sz="1200" b="0" i="1" smtClean="0"/>
              <a:t>17</a:t>
            </a:r>
            <a:r>
              <a:rPr lang="de-DE" sz="1200" b="0" i="0" smtClean="0"/>
              <a:t>(23), 14771-14784. </a:t>
            </a:r>
            <a:endParaRPr lang="de-DE" b="0" i="0" smtClean="0"/>
          </a:p>
          <a:p>
            <a:pPr rtl="0"/>
            <a:r>
              <a:rPr lang="de-DE" b="0" i="0" smtClean="0"/>
              <a:t/>
            </a:r>
            <a:br>
              <a:rPr lang="de-DE" b="0" i="0" smtClean="0"/>
            </a:br>
            <a:endParaRPr lang="de-DE" b="0" i="0" smtClean="0"/>
          </a:p>
          <a:p>
            <a:endParaRPr lang="de-DE"/>
          </a:p>
        </p:txBody>
      </p:sp>
      <p:sp>
        <p:nvSpPr>
          <p:cNvPr id="4" name="Foliennummernplatzhalter 3"/>
          <p:cNvSpPr>
            <a:spLocks noGrp="1"/>
          </p:cNvSpPr>
          <p:nvPr>
            <p:ph type="sldNum" sz="quarter" idx="10"/>
          </p:nvPr>
        </p:nvSpPr>
        <p:spPr/>
        <p:txBody>
          <a:bodyPr/>
          <a:lstStyle/>
          <a:p>
            <a:fld id="{B4DD46EA-AB13-4CB5-B38E-FE4C5B06DA6D}" type="slidenum">
              <a:rPr lang="de-DE" smtClean="0"/>
              <a:pPr/>
              <a:t>30</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mtClean="0"/>
              <a:t>Ungefilterte Verbrennung von Braunkohle, Steinkohle nach dem 2. Weltkrieg</a:t>
            </a:r>
            <a:r>
              <a:rPr lang="de-DE" baseline="0" smtClean="0"/>
              <a:t> und ab 1990 Abnahme Verbrennung im Osten, Einbau von Filtern im Westen</a:t>
            </a:r>
            <a:endParaRPr lang="de-DE"/>
          </a:p>
        </p:txBody>
      </p:sp>
      <p:sp>
        <p:nvSpPr>
          <p:cNvPr id="4" name="Foliennummernplatzhalter 3"/>
          <p:cNvSpPr>
            <a:spLocks noGrp="1"/>
          </p:cNvSpPr>
          <p:nvPr>
            <p:ph type="sldNum" sz="quarter" idx="10"/>
          </p:nvPr>
        </p:nvSpPr>
        <p:spPr/>
        <p:txBody>
          <a:bodyPr/>
          <a:lstStyle/>
          <a:p>
            <a:fld id="{B4DD46EA-AB13-4CB5-B38E-FE4C5B06DA6D}" type="slidenum">
              <a:rPr lang="de-DE" smtClean="0"/>
              <a:pPr/>
              <a:t>36</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mtClean="0"/>
              <a:t>Mehr niedrige Wolken: Albedo höher, Abstrahltemperatur fast gleich =&gt; negatives</a:t>
            </a:r>
            <a:r>
              <a:rPr lang="de-DE" baseline="0" smtClean="0"/>
              <a:t> Feedback</a:t>
            </a:r>
            <a:endParaRPr lang="de-DE" smtClean="0"/>
          </a:p>
          <a:p>
            <a:r>
              <a:rPr lang="de-DE" smtClean="0"/>
              <a:t>Mehr dünne</a:t>
            </a:r>
            <a:r>
              <a:rPr lang="de-DE" baseline="0" smtClean="0"/>
              <a:t> </a:t>
            </a:r>
            <a:r>
              <a:rPr lang="de-DE" smtClean="0"/>
              <a:t>hohe</a:t>
            </a:r>
            <a:r>
              <a:rPr lang="de-DE" baseline="0" smtClean="0"/>
              <a:t> Wolken: Albedo nur etwas höher, Abstrahltemperatur viel niedriger =&gt; positives Feedback</a:t>
            </a:r>
            <a:endParaRPr lang="de-DE"/>
          </a:p>
        </p:txBody>
      </p:sp>
      <p:sp>
        <p:nvSpPr>
          <p:cNvPr id="4" name="Foliennummernplatzhalter 3"/>
          <p:cNvSpPr>
            <a:spLocks noGrp="1"/>
          </p:cNvSpPr>
          <p:nvPr>
            <p:ph type="sldNum" sz="quarter" idx="10"/>
          </p:nvPr>
        </p:nvSpPr>
        <p:spPr/>
        <p:txBody>
          <a:bodyPr/>
          <a:lstStyle/>
          <a:p>
            <a:fld id="{B4DD46EA-AB13-4CB5-B38E-FE4C5B06DA6D}" type="slidenum">
              <a:rPr lang="de-DE" smtClean="0"/>
              <a:pPr/>
              <a:t>37</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a:xfrm>
            <a:off x="6400800" y="6355080"/>
            <a:ext cx="2286000" cy="365760"/>
          </a:xfrm>
        </p:spPr>
        <p:txBody>
          <a:bodyPr/>
          <a:lstStyle>
            <a:lvl1pPr>
              <a:defRPr sz="1400"/>
            </a:lvl1pPr>
          </a:lstStyle>
          <a:p>
            <a:fld id="{FE6494ED-6E4F-4695-840D-A94EDD376DF4}" type="datetimeFigureOut">
              <a:rPr lang="de-DE" smtClean="0"/>
              <a:pPr/>
              <a:t>05.11.2022</a:t>
            </a:fld>
            <a:endParaRPr lang="de-DE"/>
          </a:p>
        </p:txBody>
      </p:sp>
      <p:sp>
        <p:nvSpPr>
          <p:cNvPr id="17" name="Fußzeilenplatzhalter 16"/>
          <p:cNvSpPr>
            <a:spLocks noGrp="1"/>
          </p:cNvSpPr>
          <p:nvPr>
            <p:ph type="ftr" sz="quarter" idx="11"/>
          </p:nvPr>
        </p:nvSpPr>
        <p:spPr>
          <a:xfrm>
            <a:off x="2898648" y="6355080"/>
            <a:ext cx="3474720" cy="365760"/>
          </a:xfrm>
        </p:spPr>
        <p:txBody>
          <a:bodyPr/>
          <a:lstStyle/>
          <a:p>
            <a:endParaRPr lang="de-DE"/>
          </a:p>
        </p:txBody>
      </p:sp>
      <p:sp>
        <p:nvSpPr>
          <p:cNvPr id="29" name="Foliennummernplatzhalter 28"/>
          <p:cNvSpPr>
            <a:spLocks noGrp="1"/>
          </p:cNvSpPr>
          <p:nvPr>
            <p:ph type="sldNum" sz="quarter" idx="12"/>
          </p:nvPr>
        </p:nvSpPr>
        <p:spPr>
          <a:xfrm>
            <a:off x="1216152" y="6355080"/>
            <a:ext cx="1219200" cy="365760"/>
          </a:xfrm>
        </p:spPr>
        <p:txBody>
          <a:bodyPr/>
          <a:lstStyle/>
          <a:p>
            <a:fld id="{249132AD-760F-47FF-B8E6-12D9BE7844F1}" type="slidenum">
              <a:rPr lang="de-DE" smtClean="0"/>
              <a:pPr/>
              <a:t>‹Nr.›</a:t>
            </a:fld>
            <a:endParaRPr lang="de-DE"/>
          </a:p>
        </p:txBody>
      </p:sp>
      <p:sp>
        <p:nvSpPr>
          <p:cNvPr id="21" name="Rechtec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htec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ec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FE6494ED-6E4F-4695-840D-A94EDD376DF4}" type="datetimeFigureOut">
              <a:rPr lang="de-DE" smtClean="0"/>
              <a:pPr/>
              <a:t>05.11.2022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9132AD-760F-47FF-B8E6-12D9BE7844F1}" type="slidenum">
              <a:rPr lang="de-DE" smtClean="0"/>
              <a:pPr/>
              <a:t>‹Nr.›</a:t>
            </a:fld>
            <a:endParaRPr lang="de-DE"/>
          </a:p>
        </p:txBody>
      </p:sp>
      <p:pic>
        <p:nvPicPr>
          <p:cNvPr id="7" name="Picture 156"/>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 y="6332032"/>
            <a:ext cx="928661" cy="5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FE6494ED-6E4F-4695-840D-A94EDD376DF4}" type="datetimeFigureOut">
              <a:rPr lang="de-DE" smtClean="0"/>
              <a:pPr/>
              <a:t>05.11.2022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9132AD-760F-47FF-B8E6-12D9BE7844F1}" type="slidenum">
              <a:rPr lang="de-DE" smtClean="0"/>
              <a:pPr/>
              <a:t>‹Nr.›</a:t>
            </a:fld>
            <a:endParaRPr lang="de-DE"/>
          </a:p>
        </p:txBody>
      </p:sp>
      <p:sp>
        <p:nvSpPr>
          <p:cNvPr id="7" name="Gerade Verbindung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Gleichschenkliges Dreiec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Gerade Verbindung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pic>
        <p:nvPicPr>
          <p:cNvPr id="10" name="Picture 156"/>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 y="6332032"/>
            <a:ext cx="928661" cy="5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4" name="Datumsplatzhalter 3"/>
          <p:cNvSpPr>
            <a:spLocks noGrp="1"/>
          </p:cNvSpPr>
          <p:nvPr>
            <p:ph type="dt" sz="half" idx="10"/>
          </p:nvPr>
        </p:nvSpPr>
        <p:spPr/>
        <p:txBody>
          <a:bodyPr/>
          <a:lstStyle/>
          <a:p>
            <a:fld id="{FE6494ED-6E4F-4695-840D-A94EDD376DF4}" type="datetimeFigureOut">
              <a:rPr lang="de-DE" smtClean="0"/>
              <a:pPr/>
              <a:t>05.11.2022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9132AD-760F-47FF-B8E6-12D9BE7844F1}" type="slidenum">
              <a:rPr lang="de-DE" smtClean="0"/>
              <a:pPr/>
              <a:t>‹Nr.›</a:t>
            </a:fld>
            <a:endParaRPr lang="de-DE"/>
          </a:p>
        </p:txBody>
      </p:sp>
      <p:sp>
        <p:nvSpPr>
          <p:cNvPr id="8" name="Inhaltsplatzhalter 7"/>
          <p:cNvSpPr>
            <a:spLocks noGrp="1"/>
          </p:cNvSpPr>
          <p:nvPr>
            <p:ph sz="quarter" idx="1"/>
          </p:nvPr>
        </p:nvSpPr>
        <p:spPr>
          <a:xfrm>
            <a:off x="457200" y="1219200"/>
            <a:ext cx="8229600" cy="493776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a:xfrm>
            <a:off x="6400800" y="6355080"/>
            <a:ext cx="2286000" cy="365760"/>
          </a:xfrm>
        </p:spPr>
        <p:txBody>
          <a:bodyPr/>
          <a:lstStyle/>
          <a:p>
            <a:fld id="{FE6494ED-6E4F-4695-840D-A94EDD376DF4}" type="datetimeFigureOut">
              <a:rPr lang="de-DE" smtClean="0"/>
              <a:pPr/>
              <a:t>05.11.2022</a:t>
            </a:fld>
            <a:endParaRPr lang="de-DE"/>
          </a:p>
        </p:txBody>
      </p:sp>
      <p:sp>
        <p:nvSpPr>
          <p:cNvPr id="5" name="Fußzeilenplatzhalter 4"/>
          <p:cNvSpPr>
            <a:spLocks noGrp="1"/>
          </p:cNvSpPr>
          <p:nvPr>
            <p:ph type="ftr" sz="quarter" idx="11"/>
          </p:nvPr>
        </p:nvSpPr>
        <p:spPr>
          <a:xfrm>
            <a:off x="2898648" y="6355080"/>
            <a:ext cx="3474720" cy="365760"/>
          </a:xfrm>
        </p:spPr>
        <p:txBody>
          <a:bodyPr/>
          <a:lstStyle/>
          <a:p>
            <a:endParaRPr lang="de-DE"/>
          </a:p>
        </p:txBody>
      </p:sp>
      <p:sp>
        <p:nvSpPr>
          <p:cNvPr id="6" name="Foliennummernplatzhalter 5"/>
          <p:cNvSpPr>
            <a:spLocks noGrp="1"/>
          </p:cNvSpPr>
          <p:nvPr>
            <p:ph type="sldNum" sz="quarter" idx="12"/>
          </p:nvPr>
        </p:nvSpPr>
        <p:spPr>
          <a:xfrm>
            <a:off x="1069848" y="6355080"/>
            <a:ext cx="1520952" cy="365760"/>
          </a:xfrm>
        </p:spPr>
        <p:txBody>
          <a:bodyPr/>
          <a:lstStyle/>
          <a:p>
            <a:fld id="{249132AD-760F-47FF-B8E6-12D9BE7844F1}" type="slidenum">
              <a:rPr lang="de-DE" smtClean="0"/>
              <a:pPr/>
              <a:t>‹Nr.›</a:t>
            </a:fld>
            <a:endParaRPr lang="de-DE"/>
          </a:p>
        </p:txBody>
      </p:sp>
      <p:sp>
        <p:nvSpPr>
          <p:cNvPr id="7" name="Rechtec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p:txBody>
          <a:bodyPr/>
          <a:lstStyle/>
          <a:p>
            <a:fld id="{FE6494ED-6E4F-4695-840D-A94EDD376DF4}" type="datetimeFigureOut">
              <a:rPr lang="de-DE" smtClean="0"/>
              <a:pPr/>
              <a:t>05.11.2022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9132AD-760F-47FF-B8E6-12D9BE7844F1}" type="slidenum">
              <a:rPr lang="de-DE" smtClean="0"/>
              <a:pPr/>
              <a:t>‹Nr.›</a:t>
            </a:fld>
            <a:endParaRPr lang="de-DE"/>
          </a:p>
        </p:txBody>
      </p:sp>
      <p:sp>
        <p:nvSpPr>
          <p:cNvPr id="9" name="Inhaltsplatzhalter 8"/>
          <p:cNvSpPr>
            <a:spLocks noGrp="1"/>
          </p:cNvSpPr>
          <p:nvPr>
            <p:ph sz="quarter" idx="1"/>
          </p:nvPr>
        </p:nvSpPr>
        <p:spPr>
          <a:xfrm>
            <a:off x="457200" y="1219200"/>
            <a:ext cx="4041648" cy="493776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1" name="Inhaltsplatzhalter 10"/>
          <p:cNvSpPr>
            <a:spLocks noGrp="1"/>
          </p:cNvSpPr>
          <p:nvPr>
            <p:ph sz="quarter" idx="2"/>
          </p:nvPr>
        </p:nvSpPr>
        <p:spPr>
          <a:xfrm>
            <a:off x="4632198" y="1216152"/>
            <a:ext cx="4041648" cy="493776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7" name="Datumsplatzhalter 6"/>
          <p:cNvSpPr>
            <a:spLocks noGrp="1"/>
          </p:cNvSpPr>
          <p:nvPr>
            <p:ph type="dt" sz="half" idx="10"/>
          </p:nvPr>
        </p:nvSpPr>
        <p:spPr/>
        <p:txBody>
          <a:bodyPr/>
          <a:lstStyle/>
          <a:p>
            <a:fld id="{FE6494ED-6E4F-4695-840D-A94EDD376DF4}" type="datetimeFigureOut">
              <a:rPr lang="de-DE" smtClean="0"/>
              <a:pPr/>
              <a:t>05.11.2022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49132AD-760F-47FF-B8E6-12D9BE7844F1}" type="slidenum">
              <a:rPr lang="de-DE" smtClean="0"/>
              <a:pPr/>
              <a:t>‹Nr.›</a:t>
            </a:fld>
            <a:endParaRPr lang="de-DE"/>
          </a:p>
        </p:txBody>
      </p:sp>
      <p:sp>
        <p:nvSpPr>
          <p:cNvPr id="11" name="Inhaltsplatzhalter 10"/>
          <p:cNvSpPr>
            <a:spLocks noGrp="1"/>
          </p:cNvSpPr>
          <p:nvPr>
            <p:ph sz="quarter" idx="2"/>
          </p:nvPr>
        </p:nvSpPr>
        <p:spPr>
          <a:xfrm>
            <a:off x="457200" y="2133600"/>
            <a:ext cx="4038600" cy="40386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3" name="Inhaltsplatzhalter 12"/>
          <p:cNvSpPr>
            <a:spLocks noGrp="1"/>
          </p:cNvSpPr>
          <p:nvPr>
            <p:ph sz="quarter" idx="4"/>
          </p:nvPr>
        </p:nvSpPr>
        <p:spPr>
          <a:xfrm>
            <a:off x="4648200" y="2133600"/>
            <a:ext cx="4038600" cy="40386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FE6494ED-6E4F-4695-840D-A94EDD376DF4}" type="datetimeFigureOut">
              <a:rPr lang="de-DE" smtClean="0"/>
              <a:pPr/>
              <a:t>05.11.2022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49132AD-760F-47FF-B8E6-12D9BE7844F1}" type="slidenum">
              <a:rPr lang="de-DE" smtClean="0"/>
              <a:pPr/>
              <a:t>‹Nr.›</a:t>
            </a:fld>
            <a:endParaRPr lang="de-DE"/>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7" name="Picture 156"/>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 y="6332032"/>
            <a:ext cx="928661" cy="5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E6494ED-6E4F-4695-840D-A94EDD376DF4}" type="datetimeFigureOut">
              <a:rPr lang="de-DE" smtClean="0"/>
              <a:pPr/>
              <a:t>05.11.2022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49132AD-760F-47FF-B8E6-12D9BE7844F1}" type="slidenum">
              <a:rPr lang="de-DE" smtClean="0"/>
              <a:pPr/>
              <a:t>‹Nr.›</a:t>
            </a:fld>
            <a:endParaRPr lang="de-DE"/>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7" name="Picture 156"/>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 y="6332032"/>
            <a:ext cx="928661" cy="5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FE6494ED-6E4F-4695-840D-A94EDD376DF4}" type="datetimeFigureOut">
              <a:rPr lang="de-DE" smtClean="0"/>
              <a:pPr/>
              <a:t>05.11.2022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9132AD-760F-47FF-B8E6-12D9BE7844F1}" type="slidenum">
              <a:rPr lang="de-DE" smtClean="0"/>
              <a:pPr/>
              <a:t>‹Nr.›</a:t>
            </a:fld>
            <a:endParaRPr lang="de-DE"/>
          </a:p>
        </p:txBody>
      </p:sp>
      <p:sp>
        <p:nvSpPr>
          <p:cNvPr id="8" name="Gerade Verbindung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Gerade Verbindung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Gleichschenkliges Dreiec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Inhaltsplatzhalter 11"/>
          <p:cNvSpPr>
            <a:spLocks noGrp="1"/>
          </p:cNvSpPr>
          <p:nvPr>
            <p:ph sz="quarter" idx="1"/>
          </p:nvPr>
        </p:nvSpPr>
        <p:spPr>
          <a:xfrm>
            <a:off x="304800" y="304800"/>
            <a:ext cx="5715000" cy="5715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pic>
        <p:nvPicPr>
          <p:cNvPr id="11" name="Picture 156"/>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 y="6332032"/>
            <a:ext cx="928661" cy="5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FE6494ED-6E4F-4695-840D-A94EDD376DF4}" type="datetimeFigureOut">
              <a:rPr lang="de-DE" smtClean="0"/>
              <a:pPr/>
              <a:t>05.11.2022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9132AD-760F-47FF-B8E6-12D9BE7844F1}" type="slidenum">
              <a:rPr lang="de-DE" smtClean="0"/>
              <a:pPr/>
              <a:t>‹Nr.›</a:t>
            </a:fld>
            <a:endParaRPr lang="de-DE"/>
          </a:p>
        </p:txBody>
      </p:sp>
      <p:sp>
        <p:nvSpPr>
          <p:cNvPr id="8" name="Gerade Verbindung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Gleichschenkliges Dreiec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56"/>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 y="6332032"/>
            <a:ext cx="928661" cy="5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152400"/>
            <a:ext cx="8229600" cy="990600"/>
          </a:xfrm>
          <a:prstGeom prst="rect">
            <a:avLst/>
          </a:prstGeom>
        </p:spPr>
        <p:txBody>
          <a:bodyPr vert="horz" anchor="b" anchorCtr="0">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E6494ED-6E4F-4695-840D-A94EDD376DF4}" type="datetimeFigureOut">
              <a:rPr lang="de-DE" smtClean="0"/>
              <a:pPr/>
              <a:t>05.11.2022</a:t>
            </a:fld>
            <a:endParaRPr lang="de-DE"/>
          </a:p>
        </p:txBody>
      </p:sp>
      <p:sp>
        <p:nvSpPr>
          <p:cNvPr id="3" name="Fußzeilenplatzhalt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de-DE"/>
          </a:p>
        </p:txBody>
      </p:sp>
      <p:sp>
        <p:nvSpPr>
          <p:cNvPr id="23" name="Foliennummernplatzhalt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249132AD-760F-47FF-B8E6-12D9BE7844F1}" type="slidenum">
              <a:rPr lang="de-DE" smtClean="0"/>
              <a:pPr/>
              <a:t>‹Nr.›</a:t>
            </a:fld>
            <a:endParaRPr lang="de-DE"/>
          </a:p>
        </p:txBody>
      </p:sp>
      <p:sp>
        <p:nvSpPr>
          <p:cNvPr id="28" name="Gerade Verbindung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Gerade Verbindung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Gleichschenkliges Dreiec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56"/>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1" y="6332032"/>
            <a:ext cx="928661" cy="5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ez2c.de/ml/solar_land_area/"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irina.eas.gatech.edu/EAS8803_Fall2007/Lecture7.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smtClean="0"/>
              <a:t>Klimawandel – Fakten und Ursachen</a:t>
            </a:r>
            <a:endParaRPr lang="de-DE"/>
          </a:p>
        </p:txBody>
      </p:sp>
      <p:sp>
        <p:nvSpPr>
          <p:cNvPr id="3" name="Untertitel 2"/>
          <p:cNvSpPr>
            <a:spLocks noGrp="1"/>
          </p:cNvSpPr>
          <p:nvPr>
            <p:ph type="subTitle" idx="1"/>
          </p:nvPr>
        </p:nvSpPr>
        <p:spPr/>
        <p:txBody>
          <a:bodyPr/>
          <a:lstStyle/>
          <a:p>
            <a:r>
              <a:rPr lang="de-DE" smtClean="0"/>
              <a:t>Albrecht Ehrmann</a:t>
            </a:r>
            <a:endParaRPr lang="de-DE"/>
          </a:p>
        </p:txBody>
      </p:sp>
      <p:pic>
        <p:nvPicPr>
          <p:cNvPr id="4" name="Picture 15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525" y="0"/>
            <a:ext cx="1793875"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Basics</a:t>
            </a:r>
            <a:endParaRPr lang="de-DE"/>
          </a:p>
        </p:txBody>
      </p:sp>
      <p:sp>
        <p:nvSpPr>
          <p:cNvPr id="3" name="Textplatzhalter 2"/>
          <p:cNvSpPr>
            <a:spLocks noGrp="1"/>
          </p:cNvSpPr>
          <p:nvPr>
            <p:ph type="body" idx="1"/>
          </p:nvPr>
        </p:nvSpPr>
        <p:spPr/>
        <p:txBody>
          <a:bodyPr/>
          <a:lstStyle/>
          <a:p>
            <a:r>
              <a:rPr lang="de-DE" smtClean="0"/>
              <a:t>Das Klima-System</a:t>
            </a:r>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Das System Erde (extremste Vereinfachung)</a:t>
            </a:r>
            <a:endParaRPr lang="de-DE"/>
          </a:p>
        </p:txBody>
      </p:sp>
      <p:sp>
        <p:nvSpPr>
          <p:cNvPr id="4" name="Textfeld 3"/>
          <p:cNvSpPr txBox="1"/>
          <p:nvPr/>
        </p:nvSpPr>
        <p:spPr>
          <a:xfrm>
            <a:off x="1357290" y="1857364"/>
            <a:ext cx="2351926" cy="369332"/>
          </a:xfrm>
          <a:prstGeom prst="rect">
            <a:avLst/>
          </a:prstGeom>
          <a:noFill/>
        </p:spPr>
        <p:txBody>
          <a:bodyPr wrap="none" rtlCol="0">
            <a:spAutoFit/>
          </a:bodyPr>
          <a:lstStyle/>
          <a:p>
            <a:r>
              <a:rPr lang="de-DE" smtClean="0"/>
              <a:t>Einstrahlung (Sonne)</a:t>
            </a:r>
            <a:endParaRPr lang="de-DE"/>
          </a:p>
        </p:txBody>
      </p:sp>
      <p:sp>
        <p:nvSpPr>
          <p:cNvPr id="5" name="Textfeld 4"/>
          <p:cNvSpPr txBox="1"/>
          <p:nvPr/>
        </p:nvSpPr>
        <p:spPr>
          <a:xfrm>
            <a:off x="4567106" y="2857496"/>
            <a:ext cx="4576894" cy="369332"/>
          </a:xfrm>
          <a:prstGeom prst="rect">
            <a:avLst/>
          </a:prstGeom>
          <a:noFill/>
        </p:spPr>
        <p:txBody>
          <a:bodyPr wrap="none" rtlCol="0">
            <a:spAutoFit/>
          </a:bodyPr>
          <a:lstStyle/>
          <a:p>
            <a:r>
              <a:rPr lang="de-DE" smtClean="0"/>
              <a:t>Abstrahlung (von Oberfläche+Atmosphäre)</a:t>
            </a:r>
            <a:endParaRPr lang="de-DE"/>
          </a:p>
        </p:txBody>
      </p:sp>
      <p:cxnSp>
        <p:nvCxnSpPr>
          <p:cNvPr id="7" name="Gerade Verbindung mit Pfeil 6"/>
          <p:cNvCxnSpPr/>
          <p:nvPr/>
        </p:nvCxnSpPr>
        <p:spPr>
          <a:xfrm rot="16200000" flipH="1">
            <a:off x="1714480" y="2643182"/>
            <a:ext cx="1357322"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rot="5400000" flipH="1" flipV="1">
            <a:off x="6072198" y="2357430"/>
            <a:ext cx="1357322"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3071802" y="3500438"/>
            <a:ext cx="2852063" cy="369332"/>
          </a:xfrm>
          <a:prstGeom prst="rect">
            <a:avLst/>
          </a:prstGeom>
          <a:noFill/>
        </p:spPr>
        <p:txBody>
          <a:bodyPr wrap="none" rtlCol="0">
            <a:spAutoFit/>
          </a:bodyPr>
          <a:lstStyle/>
          <a:p>
            <a:r>
              <a:rPr lang="de-DE" smtClean="0">
                <a:solidFill>
                  <a:srgbClr val="00B0F0"/>
                </a:solidFill>
              </a:rPr>
              <a:t>Gleichgewichtstemperatur</a:t>
            </a:r>
            <a:endParaRPr lang="de-DE">
              <a:solidFill>
                <a:srgbClr val="00B0F0"/>
              </a:solidFill>
            </a:endParaRPr>
          </a:p>
        </p:txBody>
      </p:sp>
      <p:sp>
        <p:nvSpPr>
          <p:cNvPr id="14" name="Textfeld 13"/>
          <p:cNvSpPr txBox="1"/>
          <p:nvPr/>
        </p:nvSpPr>
        <p:spPr>
          <a:xfrm>
            <a:off x="785786" y="1357298"/>
            <a:ext cx="2069797" cy="369332"/>
          </a:xfrm>
          <a:prstGeom prst="rect">
            <a:avLst/>
          </a:prstGeom>
          <a:noFill/>
        </p:spPr>
        <p:txBody>
          <a:bodyPr wrap="none" rtlCol="0">
            <a:spAutoFit/>
          </a:bodyPr>
          <a:lstStyle/>
          <a:p>
            <a:r>
              <a:rPr lang="de-DE" b="1" u="sng" smtClean="0"/>
              <a:t>Stabiler Zustand:</a:t>
            </a:r>
            <a:endParaRPr lang="de-DE" b="1" u="sng"/>
          </a:p>
        </p:txBody>
      </p:sp>
      <p:sp>
        <p:nvSpPr>
          <p:cNvPr id="19" name="Textfeld 18"/>
          <p:cNvSpPr txBox="1"/>
          <p:nvPr/>
        </p:nvSpPr>
        <p:spPr>
          <a:xfrm>
            <a:off x="3071802" y="3929066"/>
            <a:ext cx="3615092" cy="369332"/>
          </a:xfrm>
          <a:prstGeom prst="rect">
            <a:avLst/>
          </a:prstGeom>
          <a:noFill/>
        </p:spPr>
        <p:txBody>
          <a:bodyPr wrap="none" rtlCol="0">
            <a:spAutoFit/>
          </a:bodyPr>
          <a:lstStyle/>
          <a:p>
            <a:r>
              <a:rPr lang="de-DE" smtClean="0"/>
              <a:t>Wärmekapazität (Ozeane + Rest)</a:t>
            </a:r>
            <a:endParaRPr lang="de-DE"/>
          </a:p>
        </p:txBody>
      </p:sp>
      <p:sp>
        <p:nvSpPr>
          <p:cNvPr id="20" name="Textfeld 19"/>
          <p:cNvSpPr txBox="1"/>
          <p:nvPr/>
        </p:nvSpPr>
        <p:spPr>
          <a:xfrm>
            <a:off x="5500694" y="2500306"/>
            <a:ext cx="2202847" cy="369332"/>
          </a:xfrm>
          <a:prstGeom prst="rect">
            <a:avLst/>
          </a:prstGeom>
          <a:noFill/>
        </p:spPr>
        <p:txBody>
          <a:bodyPr wrap="none" rtlCol="0">
            <a:spAutoFit/>
          </a:bodyPr>
          <a:lstStyle/>
          <a:p>
            <a:r>
              <a:rPr lang="de-DE" smtClean="0"/>
              <a:t>„Wärmewiderstand“</a:t>
            </a:r>
            <a:endParaRPr lang="de-DE"/>
          </a:p>
        </p:txBody>
      </p:sp>
      <p:sp>
        <p:nvSpPr>
          <p:cNvPr id="23" name="Textfeld 22"/>
          <p:cNvSpPr txBox="1"/>
          <p:nvPr/>
        </p:nvSpPr>
        <p:spPr>
          <a:xfrm>
            <a:off x="785786" y="4714884"/>
            <a:ext cx="2698175" cy="369332"/>
          </a:xfrm>
          <a:prstGeom prst="rect">
            <a:avLst/>
          </a:prstGeom>
          <a:noFill/>
        </p:spPr>
        <p:txBody>
          <a:bodyPr wrap="none" rtlCol="0">
            <a:spAutoFit/>
          </a:bodyPr>
          <a:lstStyle/>
          <a:p>
            <a:r>
              <a:rPr lang="de-DE" b="1" u="sng" smtClean="0"/>
              <a:t>Antwort auf Änderung:</a:t>
            </a:r>
            <a:endParaRPr lang="de-DE" b="1" u="sng"/>
          </a:p>
        </p:txBody>
      </p:sp>
      <p:cxnSp>
        <p:nvCxnSpPr>
          <p:cNvPr id="25" name="Gerade Verbindung mit Pfeil 24"/>
          <p:cNvCxnSpPr/>
          <p:nvPr/>
        </p:nvCxnSpPr>
        <p:spPr>
          <a:xfrm>
            <a:off x="1285852" y="6143644"/>
            <a:ext cx="20002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rot="5400000" flipH="1" flipV="1">
            <a:off x="893737" y="5749941"/>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Freihandform 31"/>
          <p:cNvSpPr/>
          <p:nvPr/>
        </p:nvSpPr>
        <p:spPr>
          <a:xfrm>
            <a:off x="1784350" y="5734066"/>
            <a:ext cx="1358890" cy="433317"/>
          </a:xfrm>
          <a:custGeom>
            <a:avLst/>
            <a:gdLst>
              <a:gd name="connsiteX0" fmla="*/ 0 w 1327150"/>
              <a:gd name="connsiteY0" fmla="*/ 209550 h 223783"/>
              <a:gd name="connsiteX1" fmla="*/ 19050 w 1327150"/>
              <a:gd name="connsiteY1" fmla="*/ 203200 h 223783"/>
              <a:gd name="connsiteX2" fmla="*/ 57150 w 1327150"/>
              <a:gd name="connsiteY2" fmla="*/ 177800 h 223783"/>
              <a:gd name="connsiteX3" fmla="*/ 114300 w 1327150"/>
              <a:gd name="connsiteY3" fmla="*/ 127000 h 223783"/>
              <a:gd name="connsiteX4" fmla="*/ 127000 w 1327150"/>
              <a:gd name="connsiteY4" fmla="*/ 107950 h 223783"/>
              <a:gd name="connsiteX5" fmla="*/ 184150 w 1327150"/>
              <a:gd name="connsiteY5" fmla="*/ 63500 h 223783"/>
              <a:gd name="connsiteX6" fmla="*/ 196850 w 1327150"/>
              <a:gd name="connsiteY6" fmla="*/ 44450 h 223783"/>
              <a:gd name="connsiteX7" fmla="*/ 273050 w 1327150"/>
              <a:gd name="connsiteY7" fmla="*/ 6350 h 223783"/>
              <a:gd name="connsiteX8" fmla="*/ 292100 w 1327150"/>
              <a:gd name="connsiteY8" fmla="*/ 0 h 223783"/>
              <a:gd name="connsiteX9" fmla="*/ 381000 w 1327150"/>
              <a:gd name="connsiteY9" fmla="*/ 6350 h 223783"/>
              <a:gd name="connsiteX10" fmla="*/ 400050 w 1327150"/>
              <a:gd name="connsiteY10" fmla="*/ 19050 h 223783"/>
              <a:gd name="connsiteX11" fmla="*/ 425450 w 1327150"/>
              <a:gd name="connsiteY11" fmla="*/ 31750 h 223783"/>
              <a:gd name="connsiteX12" fmla="*/ 444500 w 1327150"/>
              <a:gd name="connsiteY12" fmla="*/ 44450 h 223783"/>
              <a:gd name="connsiteX13" fmla="*/ 469900 w 1327150"/>
              <a:gd name="connsiteY13" fmla="*/ 50800 h 223783"/>
              <a:gd name="connsiteX14" fmla="*/ 488950 w 1327150"/>
              <a:gd name="connsiteY14" fmla="*/ 57150 h 223783"/>
              <a:gd name="connsiteX15" fmla="*/ 514350 w 1327150"/>
              <a:gd name="connsiteY15" fmla="*/ 63500 h 223783"/>
              <a:gd name="connsiteX16" fmla="*/ 558800 w 1327150"/>
              <a:gd name="connsiteY16" fmla="*/ 76200 h 223783"/>
              <a:gd name="connsiteX17" fmla="*/ 615950 w 1327150"/>
              <a:gd name="connsiteY17" fmla="*/ 88900 h 223783"/>
              <a:gd name="connsiteX18" fmla="*/ 685800 w 1327150"/>
              <a:gd name="connsiteY18" fmla="*/ 114300 h 223783"/>
              <a:gd name="connsiteX19" fmla="*/ 742950 w 1327150"/>
              <a:gd name="connsiteY19" fmla="*/ 139700 h 223783"/>
              <a:gd name="connsiteX20" fmla="*/ 869950 w 1327150"/>
              <a:gd name="connsiteY20" fmla="*/ 146050 h 223783"/>
              <a:gd name="connsiteX21" fmla="*/ 933450 w 1327150"/>
              <a:gd name="connsiteY21" fmla="*/ 158750 h 223783"/>
              <a:gd name="connsiteX22" fmla="*/ 996950 w 1327150"/>
              <a:gd name="connsiteY22" fmla="*/ 171450 h 223783"/>
              <a:gd name="connsiteX23" fmla="*/ 1060450 w 1327150"/>
              <a:gd name="connsiteY23" fmla="*/ 177800 h 223783"/>
              <a:gd name="connsiteX24" fmla="*/ 1104900 w 1327150"/>
              <a:gd name="connsiteY24" fmla="*/ 184150 h 223783"/>
              <a:gd name="connsiteX25" fmla="*/ 1162050 w 1327150"/>
              <a:gd name="connsiteY25" fmla="*/ 203200 h 223783"/>
              <a:gd name="connsiteX26" fmla="*/ 1206500 w 1327150"/>
              <a:gd name="connsiteY26" fmla="*/ 215900 h 223783"/>
              <a:gd name="connsiteX27" fmla="*/ 1327150 w 1327150"/>
              <a:gd name="connsiteY27" fmla="*/ 222250 h 22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7150" h="223783">
                <a:moveTo>
                  <a:pt x="0" y="209550"/>
                </a:moveTo>
                <a:cubicBezTo>
                  <a:pt x="6350" y="207433"/>
                  <a:pt x="13199" y="206451"/>
                  <a:pt x="19050" y="203200"/>
                </a:cubicBezTo>
                <a:cubicBezTo>
                  <a:pt x="32393" y="195787"/>
                  <a:pt x="44450" y="186267"/>
                  <a:pt x="57150" y="177800"/>
                </a:cubicBezTo>
                <a:cubicBezTo>
                  <a:pt x="80055" y="162530"/>
                  <a:pt x="96901" y="153098"/>
                  <a:pt x="114300" y="127000"/>
                </a:cubicBezTo>
                <a:cubicBezTo>
                  <a:pt x="118533" y="120650"/>
                  <a:pt x="121257" y="112976"/>
                  <a:pt x="127000" y="107950"/>
                </a:cubicBezTo>
                <a:cubicBezTo>
                  <a:pt x="170571" y="69826"/>
                  <a:pt x="155485" y="97898"/>
                  <a:pt x="184150" y="63500"/>
                </a:cubicBezTo>
                <a:cubicBezTo>
                  <a:pt x="189036" y="57637"/>
                  <a:pt x="191107" y="49476"/>
                  <a:pt x="196850" y="44450"/>
                </a:cubicBezTo>
                <a:cubicBezTo>
                  <a:pt x="227151" y="17937"/>
                  <a:pt x="237079" y="18340"/>
                  <a:pt x="273050" y="6350"/>
                </a:cubicBezTo>
                <a:lnTo>
                  <a:pt x="292100" y="0"/>
                </a:lnTo>
                <a:cubicBezTo>
                  <a:pt x="321733" y="2117"/>
                  <a:pt x="351743" y="1187"/>
                  <a:pt x="381000" y="6350"/>
                </a:cubicBezTo>
                <a:cubicBezTo>
                  <a:pt x="388516" y="7676"/>
                  <a:pt x="393424" y="15264"/>
                  <a:pt x="400050" y="19050"/>
                </a:cubicBezTo>
                <a:cubicBezTo>
                  <a:pt x="408269" y="23746"/>
                  <a:pt x="417231" y="27054"/>
                  <a:pt x="425450" y="31750"/>
                </a:cubicBezTo>
                <a:cubicBezTo>
                  <a:pt x="432076" y="35536"/>
                  <a:pt x="437485" y="41444"/>
                  <a:pt x="444500" y="44450"/>
                </a:cubicBezTo>
                <a:cubicBezTo>
                  <a:pt x="452522" y="47888"/>
                  <a:pt x="461509" y="48402"/>
                  <a:pt x="469900" y="50800"/>
                </a:cubicBezTo>
                <a:cubicBezTo>
                  <a:pt x="476336" y="52639"/>
                  <a:pt x="482514" y="55311"/>
                  <a:pt x="488950" y="57150"/>
                </a:cubicBezTo>
                <a:cubicBezTo>
                  <a:pt x="497341" y="59548"/>
                  <a:pt x="505959" y="61102"/>
                  <a:pt x="514350" y="63500"/>
                </a:cubicBezTo>
                <a:cubicBezTo>
                  <a:pt x="551475" y="74107"/>
                  <a:pt x="514135" y="66274"/>
                  <a:pt x="558800" y="76200"/>
                </a:cubicBezTo>
                <a:cubicBezTo>
                  <a:pt x="582106" y="81379"/>
                  <a:pt x="593827" y="82263"/>
                  <a:pt x="615950" y="88900"/>
                </a:cubicBezTo>
                <a:cubicBezTo>
                  <a:pt x="630768" y="93345"/>
                  <a:pt x="670652" y="106726"/>
                  <a:pt x="685800" y="114300"/>
                </a:cubicBezTo>
                <a:cubicBezTo>
                  <a:pt x="710895" y="126848"/>
                  <a:pt x="706545" y="137880"/>
                  <a:pt x="742950" y="139700"/>
                </a:cubicBezTo>
                <a:lnTo>
                  <a:pt x="869950" y="146050"/>
                </a:lnTo>
                <a:lnTo>
                  <a:pt x="933450" y="158750"/>
                </a:lnTo>
                <a:cubicBezTo>
                  <a:pt x="979012" y="167862"/>
                  <a:pt x="938924" y="164197"/>
                  <a:pt x="996950" y="171450"/>
                </a:cubicBezTo>
                <a:cubicBezTo>
                  <a:pt x="1018058" y="174088"/>
                  <a:pt x="1039323" y="175315"/>
                  <a:pt x="1060450" y="177800"/>
                </a:cubicBezTo>
                <a:cubicBezTo>
                  <a:pt x="1075315" y="179549"/>
                  <a:pt x="1090083" y="182033"/>
                  <a:pt x="1104900" y="184150"/>
                </a:cubicBezTo>
                <a:lnTo>
                  <a:pt x="1162050" y="203200"/>
                </a:lnTo>
                <a:cubicBezTo>
                  <a:pt x="1175110" y="207553"/>
                  <a:pt x="1193211" y="214128"/>
                  <a:pt x="1206500" y="215900"/>
                </a:cubicBezTo>
                <a:cubicBezTo>
                  <a:pt x="1265623" y="223783"/>
                  <a:pt x="1272954" y="222250"/>
                  <a:pt x="1327150" y="222250"/>
                </a:cubicBezTo>
              </a:path>
            </a:pathLst>
          </a:cu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33" name="Gerade Verbindung mit Pfeil 32"/>
          <p:cNvCxnSpPr/>
          <p:nvPr/>
        </p:nvCxnSpPr>
        <p:spPr>
          <a:xfrm>
            <a:off x="4857752" y="6143644"/>
            <a:ext cx="20002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rot="5400000" flipH="1" flipV="1">
            <a:off x="4465637" y="5749941"/>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Freihandform 38"/>
          <p:cNvSpPr/>
          <p:nvPr/>
        </p:nvSpPr>
        <p:spPr>
          <a:xfrm>
            <a:off x="5000628" y="5607050"/>
            <a:ext cx="1746250" cy="546100"/>
          </a:xfrm>
          <a:custGeom>
            <a:avLst/>
            <a:gdLst>
              <a:gd name="connsiteX0" fmla="*/ 0 w 1746250"/>
              <a:gd name="connsiteY0" fmla="*/ 546100 h 546100"/>
              <a:gd name="connsiteX1" fmla="*/ 425450 w 1746250"/>
              <a:gd name="connsiteY1" fmla="*/ 533400 h 546100"/>
              <a:gd name="connsiteX2" fmla="*/ 419100 w 1746250"/>
              <a:gd name="connsiteY2" fmla="*/ 12700 h 546100"/>
              <a:gd name="connsiteX3" fmla="*/ 1746250 w 1746250"/>
              <a:gd name="connsiteY3" fmla="*/ 12700 h 546100"/>
              <a:gd name="connsiteX4" fmla="*/ 1746250 w 1746250"/>
              <a:gd name="connsiteY4" fmla="*/ 12700 h 546100"/>
              <a:gd name="connsiteX5" fmla="*/ 1739900 w 1746250"/>
              <a:gd name="connsiteY5"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250" h="546100">
                <a:moveTo>
                  <a:pt x="0" y="546100"/>
                </a:moveTo>
                <a:lnTo>
                  <a:pt x="425450" y="533400"/>
                </a:lnTo>
                <a:cubicBezTo>
                  <a:pt x="423333" y="359833"/>
                  <a:pt x="421217" y="186267"/>
                  <a:pt x="419100" y="12700"/>
                </a:cubicBezTo>
                <a:lnTo>
                  <a:pt x="1746250" y="12700"/>
                </a:lnTo>
                <a:lnTo>
                  <a:pt x="1746250" y="12700"/>
                </a:lnTo>
                <a:lnTo>
                  <a:pt x="1739900" y="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1" name="Freihandform 40"/>
          <p:cNvSpPr/>
          <p:nvPr/>
        </p:nvSpPr>
        <p:spPr>
          <a:xfrm>
            <a:off x="4940300" y="5669602"/>
            <a:ext cx="1828800" cy="483548"/>
          </a:xfrm>
          <a:custGeom>
            <a:avLst/>
            <a:gdLst>
              <a:gd name="connsiteX0" fmla="*/ 0 w 1828800"/>
              <a:gd name="connsiteY0" fmla="*/ 483548 h 483548"/>
              <a:gd name="connsiteX1" fmla="*/ 95250 w 1828800"/>
              <a:gd name="connsiteY1" fmla="*/ 477198 h 483548"/>
              <a:gd name="connsiteX2" fmla="*/ 127000 w 1828800"/>
              <a:gd name="connsiteY2" fmla="*/ 470848 h 483548"/>
              <a:gd name="connsiteX3" fmla="*/ 234950 w 1828800"/>
              <a:gd name="connsiteY3" fmla="*/ 464498 h 483548"/>
              <a:gd name="connsiteX4" fmla="*/ 368300 w 1828800"/>
              <a:gd name="connsiteY4" fmla="*/ 470848 h 483548"/>
              <a:gd name="connsiteX5" fmla="*/ 400050 w 1828800"/>
              <a:gd name="connsiteY5" fmla="*/ 477198 h 483548"/>
              <a:gd name="connsiteX6" fmla="*/ 476250 w 1828800"/>
              <a:gd name="connsiteY6" fmla="*/ 470848 h 483548"/>
              <a:gd name="connsiteX7" fmla="*/ 520700 w 1828800"/>
              <a:gd name="connsiteY7" fmla="*/ 458148 h 483548"/>
              <a:gd name="connsiteX8" fmla="*/ 558800 w 1828800"/>
              <a:gd name="connsiteY8" fmla="*/ 420048 h 483548"/>
              <a:gd name="connsiteX9" fmla="*/ 596900 w 1828800"/>
              <a:gd name="connsiteY9" fmla="*/ 394648 h 483548"/>
              <a:gd name="connsiteX10" fmla="*/ 615950 w 1828800"/>
              <a:gd name="connsiteY10" fmla="*/ 381948 h 483548"/>
              <a:gd name="connsiteX11" fmla="*/ 635000 w 1828800"/>
              <a:gd name="connsiteY11" fmla="*/ 369248 h 483548"/>
              <a:gd name="connsiteX12" fmla="*/ 666750 w 1828800"/>
              <a:gd name="connsiteY12" fmla="*/ 337498 h 483548"/>
              <a:gd name="connsiteX13" fmla="*/ 698500 w 1828800"/>
              <a:gd name="connsiteY13" fmla="*/ 305748 h 483548"/>
              <a:gd name="connsiteX14" fmla="*/ 730250 w 1828800"/>
              <a:gd name="connsiteY14" fmla="*/ 273998 h 483548"/>
              <a:gd name="connsiteX15" fmla="*/ 768350 w 1828800"/>
              <a:gd name="connsiteY15" fmla="*/ 242248 h 483548"/>
              <a:gd name="connsiteX16" fmla="*/ 800100 w 1828800"/>
              <a:gd name="connsiteY16" fmla="*/ 216848 h 483548"/>
              <a:gd name="connsiteX17" fmla="*/ 812800 w 1828800"/>
              <a:gd name="connsiteY17" fmla="*/ 197798 h 483548"/>
              <a:gd name="connsiteX18" fmla="*/ 869950 w 1828800"/>
              <a:gd name="connsiteY18" fmla="*/ 159698 h 483548"/>
              <a:gd name="connsiteX19" fmla="*/ 889000 w 1828800"/>
              <a:gd name="connsiteY19" fmla="*/ 146998 h 483548"/>
              <a:gd name="connsiteX20" fmla="*/ 1022350 w 1828800"/>
              <a:gd name="connsiteY20" fmla="*/ 102548 h 483548"/>
              <a:gd name="connsiteX21" fmla="*/ 1047750 w 1828800"/>
              <a:gd name="connsiteY21" fmla="*/ 96198 h 483548"/>
              <a:gd name="connsiteX22" fmla="*/ 1066800 w 1828800"/>
              <a:gd name="connsiteY22" fmla="*/ 89848 h 483548"/>
              <a:gd name="connsiteX23" fmla="*/ 1098550 w 1828800"/>
              <a:gd name="connsiteY23" fmla="*/ 83498 h 483548"/>
              <a:gd name="connsiteX24" fmla="*/ 1117600 w 1828800"/>
              <a:gd name="connsiteY24" fmla="*/ 77148 h 483548"/>
              <a:gd name="connsiteX25" fmla="*/ 1143000 w 1828800"/>
              <a:gd name="connsiteY25" fmla="*/ 70798 h 483548"/>
              <a:gd name="connsiteX26" fmla="*/ 1181100 w 1828800"/>
              <a:gd name="connsiteY26" fmla="*/ 58098 h 483548"/>
              <a:gd name="connsiteX27" fmla="*/ 1206500 w 1828800"/>
              <a:gd name="connsiteY27" fmla="*/ 45398 h 483548"/>
              <a:gd name="connsiteX28" fmla="*/ 1257300 w 1828800"/>
              <a:gd name="connsiteY28" fmla="*/ 32698 h 483548"/>
              <a:gd name="connsiteX29" fmla="*/ 1384300 w 1828800"/>
              <a:gd name="connsiteY29" fmla="*/ 26348 h 483548"/>
              <a:gd name="connsiteX30" fmla="*/ 1530350 w 1828800"/>
              <a:gd name="connsiteY30" fmla="*/ 13648 h 483548"/>
              <a:gd name="connsiteX31" fmla="*/ 1562100 w 1828800"/>
              <a:gd name="connsiteY31" fmla="*/ 7298 h 483548"/>
              <a:gd name="connsiteX32" fmla="*/ 1828800 w 1828800"/>
              <a:gd name="connsiteY32" fmla="*/ 948 h 4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28800" h="483548">
                <a:moveTo>
                  <a:pt x="0" y="483548"/>
                </a:moveTo>
                <a:cubicBezTo>
                  <a:pt x="31750" y="481431"/>
                  <a:pt x="63587" y="480364"/>
                  <a:pt x="95250" y="477198"/>
                </a:cubicBezTo>
                <a:cubicBezTo>
                  <a:pt x="105989" y="476124"/>
                  <a:pt x="116251" y="471825"/>
                  <a:pt x="127000" y="470848"/>
                </a:cubicBezTo>
                <a:cubicBezTo>
                  <a:pt x="162898" y="467585"/>
                  <a:pt x="198967" y="466615"/>
                  <a:pt x="234950" y="464498"/>
                </a:cubicBezTo>
                <a:cubicBezTo>
                  <a:pt x="279400" y="466615"/>
                  <a:pt x="323931" y="467435"/>
                  <a:pt x="368300" y="470848"/>
                </a:cubicBezTo>
                <a:cubicBezTo>
                  <a:pt x="379061" y="471676"/>
                  <a:pt x="389257" y="477198"/>
                  <a:pt x="400050" y="477198"/>
                </a:cubicBezTo>
                <a:cubicBezTo>
                  <a:pt x="425538" y="477198"/>
                  <a:pt x="450850" y="472965"/>
                  <a:pt x="476250" y="470848"/>
                </a:cubicBezTo>
                <a:cubicBezTo>
                  <a:pt x="478137" y="470376"/>
                  <a:pt x="516385" y="461504"/>
                  <a:pt x="520700" y="458148"/>
                </a:cubicBezTo>
                <a:cubicBezTo>
                  <a:pt x="534877" y="447121"/>
                  <a:pt x="543856" y="430011"/>
                  <a:pt x="558800" y="420048"/>
                </a:cubicBezTo>
                <a:lnTo>
                  <a:pt x="596900" y="394648"/>
                </a:lnTo>
                <a:lnTo>
                  <a:pt x="615950" y="381948"/>
                </a:lnTo>
                <a:lnTo>
                  <a:pt x="635000" y="369248"/>
                </a:lnTo>
                <a:cubicBezTo>
                  <a:pt x="668867" y="318448"/>
                  <a:pt x="624417" y="379831"/>
                  <a:pt x="666750" y="337498"/>
                </a:cubicBezTo>
                <a:cubicBezTo>
                  <a:pt x="709083" y="295165"/>
                  <a:pt x="647700" y="339615"/>
                  <a:pt x="698500" y="305748"/>
                </a:cubicBezTo>
                <a:cubicBezTo>
                  <a:pt x="721783" y="270823"/>
                  <a:pt x="698500" y="300456"/>
                  <a:pt x="730250" y="273998"/>
                </a:cubicBezTo>
                <a:cubicBezTo>
                  <a:pt x="779143" y="233254"/>
                  <a:pt x="721052" y="273780"/>
                  <a:pt x="768350" y="242248"/>
                </a:cubicBezTo>
                <a:cubicBezTo>
                  <a:pt x="804746" y="187653"/>
                  <a:pt x="756283" y="251901"/>
                  <a:pt x="800100" y="216848"/>
                </a:cubicBezTo>
                <a:cubicBezTo>
                  <a:pt x="806059" y="212080"/>
                  <a:pt x="807057" y="202824"/>
                  <a:pt x="812800" y="197798"/>
                </a:cubicBezTo>
                <a:lnTo>
                  <a:pt x="869950" y="159698"/>
                </a:lnTo>
                <a:cubicBezTo>
                  <a:pt x="876300" y="155465"/>
                  <a:pt x="881760" y="149411"/>
                  <a:pt x="889000" y="146998"/>
                </a:cubicBezTo>
                <a:lnTo>
                  <a:pt x="1022350" y="102548"/>
                </a:lnTo>
                <a:cubicBezTo>
                  <a:pt x="1030629" y="99788"/>
                  <a:pt x="1039359" y="98596"/>
                  <a:pt x="1047750" y="96198"/>
                </a:cubicBezTo>
                <a:cubicBezTo>
                  <a:pt x="1054186" y="94359"/>
                  <a:pt x="1060306" y="91471"/>
                  <a:pt x="1066800" y="89848"/>
                </a:cubicBezTo>
                <a:cubicBezTo>
                  <a:pt x="1077271" y="87230"/>
                  <a:pt x="1088079" y="86116"/>
                  <a:pt x="1098550" y="83498"/>
                </a:cubicBezTo>
                <a:cubicBezTo>
                  <a:pt x="1105044" y="81875"/>
                  <a:pt x="1111164" y="78987"/>
                  <a:pt x="1117600" y="77148"/>
                </a:cubicBezTo>
                <a:cubicBezTo>
                  <a:pt x="1125991" y="74750"/>
                  <a:pt x="1134641" y="73306"/>
                  <a:pt x="1143000" y="70798"/>
                </a:cubicBezTo>
                <a:cubicBezTo>
                  <a:pt x="1155822" y="66951"/>
                  <a:pt x="1169126" y="64085"/>
                  <a:pt x="1181100" y="58098"/>
                </a:cubicBezTo>
                <a:cubicBezTo>
                  <a:pt x="1189567" y="53865"/>
                  <a:pt x="1197799" y="49127"/>
                  <a:pt x="1206500" y="45398"/>
                </a:cubicBezTo>
                <a:cubicBezTo>
                  <a:pt x="1219607" y="39781"/>
                  <a:pt x="1245080" y="33676"/>
                  <a:pt x="1257300" y="32698"/>
                </a:cubicBezTo>
                <a:cubicBezTo>
                  <a:pt x="1299551" y="29318"/>
                  <a:pt x="1341967" y="28465"/>
                  <a:pt x="1384300" y="26348"/>
                </a:cubicBezTo>
                <a:cubicBezTo>
                  <a:pt x="1463295" y="10549"/>
                  <a:pt x="1370530" y="27545"/>
                  <a:pt x="1530350" y="13648"/>
                </a:cubicBezTo>
                <a:cubicBezTo>
                  <a:pt x="1541102" y="12713"/>
                  <a:pt x="1551326" y="7932"/>
                  <a:pt x="1562100" y="7298"/>
                </a:cubicBezTo>
                <a:cubicBezTo>
                  <a:pt x="1686171" y="0"/>
                  <a:pt x="1724067" y="948"/>
                  <a:pt x="1828800" y="948"/>
                </a:cubicBezTo>
              </a:path>
            </a:pathLst>
          </a:cu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2" name="Textfeld 41"/>
          <p:cNvSpPr txBox="1"/>
          <p:nvPr/>
        </p:nvSpPr>
        <p:spPr>
          <a:xfrm>
            <a:off x="1714480" y="5143512"/>
            <a:ext cx="1685077" cy="369332"/>
          </a:xfrm>
          <a:prstGeom prst="rect">
            <a:avLst/>
          </a:prstGeom>
          <a:noFill/>
        </p:spPr>
        <p:txBody>
          <a:bodyPr wrap="none" rtlCol="0">
            <a:spAutoFit/>
          </a:bodyPr>
          <a:lstStyle/>
          <a:p>
            <a:r>
              <a:rPr lang="de-DE" smtClean="0">
                <a:solidFill>
                  <a:srgbClr val="FF0000"/>
                </a:solidFill>
                <a:latin typeface="Symbol" pitchFamily="18" charset="2"/>
              </a:rPr>
              <a:t>I</a:t>
            </a:r>
            <a:r>
              <a:rPr lang="de-DE" smtClean="0">
                <a:solidFill>
                  <a:srgbClr val="FF0000"/>
                </a:solidFill>
              </a:rPr>
              <a:t>mpulsfunktion</a:t>
            </a:r>
            <a:endParaRPr lang="de-DE">
              <a:solidFill>
                <a:srgbClr val="FF0000"/>
              </a:solidFill>
            </a:endParaRPr>
          </a:p>
        </p:txBody>
      </p:sp>
      <p:sp>
        <p:nvSpPr>
          <p:cNvPr id="43" name="Textfeld 42"/>
          <p:cNvSpPr txBox="1"/>
          <p:nvPr/>
        </p:nvSpPr>
        <p:spPr>
          <a:xfrm>
            <a:off x="5143504" y="5143512"/>
            <a:ext cx="1659429" cy="369332"/>
          </a:xfrm>
          <a:prstGeom prst="rect">
            <a:avLst/>
          </a:prstGeom>
          <a:noFill/>
        </p:spPr>
        <p:txBody>
          <a:bodyPr wrap="none" rtlCol="0">
            <a:spAutoFit/>
          </a:bodyPr>
          <a:lstStyle/>
          <a:p>
            <a:r>
              <a:rPr lang="de-DE" smtClean="0">
                <a:solidFill>
                  <a:srgbClr val="FF0000"/>
                </a:solidFill>
              </a:rPr>
              <a:t>Stufenfunktion</a:t>
            </a:r>
            <a:endParaRPr lang="de-DE">
              <a:solidFill>
                <a:srgbClr val="FF0000"/>
              </a:solidFill>
            </a:endParaRPr>
          </a:p>
        </p:txBody>
      </p:sp>
      <p:sp>
        <p:nvSpPr>
          <p:cNvPr id="44" name="Textfeld 43"/>
          <p:cNvSpPr txBox="1"/>
          <p:nvPr/>
        </p:nvSpPr>
        <p:spPr>
          <a:xfrm>
            <a:off x="2643174" y="5715016"/>
            <a:ext cx="1351717" cy="369332"/>
          </a:xfrm>
          <a:prstGeom prst="rect">
            <a:avLst/>
          </a:prstGeom>
          <a:noFill/>
        </p:spPr>
        <p:txBody>
          <a:bodyPr wrap="none" rtlCol="0">
            <a:spAutoFit/>
          </a:bodyPr>
          <a:lstStyle/>
          <a:p>
            <a:r>
              <a:rPr lang="de-DE" smtClean="0">
                <a:solidFill>
                  <a:srgbClr val="00B0F0"/>
                </a:solidFill>
              </a:rPr>
              <a:t>Temperatur</a:t>
            </a:r>
            <a:endParaRPr lang="de-DE">
              <a:solidFill>
                <a:srgbClr val="00B0F0"/>
              </a:solidFill>
            </a:endParaRPr>
          </a:p>
        </p:txBody>
      </p:sp>
      <p:sp>
        <p:nvSpPr>
          <p:cNvPr id="45" name="Textfeld 44"/>
          <p:cNvSpPr txBox="1"/>
          <p:nvPr/>
        </p:nvSpPr>
        <p:spPr>
          <a:xfrm>
            <a:off x="6000760" y="5715016"/>
            <a:ext cx="1351717" cy="369332"/>
          </a:xfrm>
          <a:prstGeom prst="rect">
            <a:avLst/>
          </a:prstGeom>
          <a:noFill/>
        </p:spPr>
        <p:txBody>
          <a:bodyPr wrap="none" rtlCol="0">
            <a:spAutoFit/>
          </a:bodyPr>
          <a:lstStyle/>
          <a:p>
            <a:r>
              <a:rPr lang="de-DE" smtClean="0">
                <a:solidFill>
                  <a:srgbClr val="00B0F0"/>
                </a:solidFill>
              </a:rPr>
              <a:t>Temperatur</a:t>
            </a:r>
            <a:endParaRPr lang="de-DE">
              <a:solidFill>
                <a:srgbClr val="00B0F0"/>
              </a:solidFill>
            </a:endParaRPr>
          </a:p>
        </p:txBody>
      </p:sp>
      <p:sp>
        <p:nvSpPr>
          <p:cNvPr id="47" name="Textfeld 46"/>
          <p:cNvSpPr txBox="1"/>
          <p:nvPr/>
        </p:nvSpPr>
        <p:spPr>
          <a:xfrm>
            <a:off x="1428728" y="2714620"/>
            <a:ext cx="2202847" cy="369332"/>
          </a:xfrm>
          <a:prstGeom prst="rect">
            <a:avLst/>
          </a:prstGeom>
          <a:noFill/>
        </p:spPr>
        <p:txBody>
          <a:bodyPr wrap="none" rtlCol="0">
            <a:spAutoFit/>
          </a:bodyPr>
          <a:lstStyle/>
          <a:p>
            <a:r>
              <a:rPr lang="de-DE" smtClean="0"/>
              <a:t>„Wärmewiderstand“</a:t>
            </a:r>
            <a:endParaRPr lang="de-DE"/>
          </a:p>
        </p:txBody>
      </p:sp>
      <p:sp>
        <p:nvSpPr>
          <p:cNvPr id="48" name="Ellipse 47"/>
          <p:cNvSpPr/>
          <p:nvPr/>
        </p:nvSpPr>
        <p:spPr>
          <a:xfrm>
            <a:off x="2571736" y="3357562"/>
            <a:ext cx="4143404" cy="1428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6357950" y="1714488"/>
            <a:ext cx="1167948" cy="369332"/>
          </a:xfrm>
          <a:prstGeom prst="rect">
            <a:avLst/>
          </a:prstGeom>
          <a:noFill/>
        </p:spPr>
        <p:txBody>
          <a:bodyPr wrap="none" rtlCol="0">
            <a:spAutoFit/>
          </a:bodyPr>
          <a:lstStyle/>
          <a:p>
            <a:r>
              <a:rPr lang="de-DE" smtClean="0"/>
              <a:t>Weltraum</a:t>
            </a:r>
            <a:endParaRPr lang="de-DE"/>
          </a:p>
        </p:txBody>
      </p:sp>
      <p:sp>
        <p:nvSpPr>
          <p:cNvPr id="29" name="Freihandform 28"/>
          <p:cNvSpPr/>
          <p:nvPr/>
        </p:nvSpPr>
        <p:spPr>
          <a:xfrm>
            <a:off x="1775012" y="5553635"/>
            <a:ext cx="1264023" cy="591671"/>
          </a:xfrm>
          <a:custGeom>
            <a:avLst/>
            <a:gdLst>
              <a:gd name="connsiteX0" fmla="*/ 13447 w 1264023"/>
              <a:gd name="connsiteY0" fmla="*/ 564777 h 591671"/>
              <a:gd name="connsiteX1" fmla="*/ 0 w 1264023"/>
              <a:gd name="connsiteY1" fmla="*/ 0 h 591671"/>
              <a:gd name="connsiteX2" fmla="*/ 161364 w 1264023"/>
              <a:gd name="connsiteY2" fmla="*/ 13447 h 591671"/>
              <a:gd name="connsiteX3" fmla="*/ 188259 w 1264023"/>
              <a:gd name="connsiteY3" fmla="*/ 591671 h 591671"/>
              <a:gd name="connsiteX4" fmla="*/ 1264023 w 1264023"/>
              <a:gd name="connsiteY4" fmla="*/ 591671 h 591671"/>
              <a:gd name="connsiteX5" fmla="*/ 1264023 w 1264023"/>
              <a:gd name="connsiteY5" fmla="*/ 591671 h 591671"/>
              <a:gd name="connsiteX6" fmla="*/ 1210235 w 1264023"/>
              <a:gd name="connsiteY6" fmla="*/ 591671 h 59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4023" h="591671">
                <a:moveTo>
                  <a:pt x="13447" y="564777"/>
                </a:moveTo>
                <a:lnTo>
                  <a:pt x="0" y="0"/>
                </a:lnTo>
                <a:lnTo>
                  <a:pt x="161364" y="13447"/>
                </a:lnTo>
                <a:lnTo>
                  <a:pt x="188259" y="591671"/>
                </a:lnTo>
                <a:lnTo>
                  <a:pt x="1264023" y="591671"/>
                </a:lnTo>
                <a:lnTo>
                  <a:pt x="1264023" y="591671"/>
                </a:lnTo>
                <a:lnTo>
                  <a:pt x="1210235" y="591671"/>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Aufladung der Wärmekapazitäten der am Klima teilnehmenden Bereiche im Vergleich</a:t>
            </a:r>
            <a:endParaRPr lang="de-DE"/>
          </a:p>
        </p:txBody>
      </p:sp>
      <p:pic>
        <p:nvPicPr>
          <p:cNvPr id="5122" name="Picture 2"/>
          <p:cNvPicPr>
            <a:picLocks noChangeAspect="1" noChangeArrowheads="1"/>
          </p:cNvPicPr>
          <p:nvPr/>
        </p:nvPicPr>
        <p:blipFill>
          <a:blip r:embed="rId2"/>
          <a:srcRect/>
          <a:stretch>
            <a:fillRect/>
          </a:stretch>
        </p:blipFill>
        <p:spPr bwMode="auto">
          <a:xfrm>
            <a:off x="0" y="1714488"/>
            <a:ext cx="9080837" cy="4413117"/>
          </a:xfrm>
          <a:prstGeom prst="rect">
            <a:avLst/>
          </a:prstGeom>
          <a:noFill/>
          <a:ln w="9525">
            <a:noFill/>
            <a:miter lim="800000"/>
            <a:headEnd/>
            <a:tailEnd/>
          </a:ln>
          <a:effectLst/>
        </p:spPr>
      </p:pic>
      <p:sp>
        <p:nvSpPr>
          <p:cNvPr id="4" name="Textfeld 3"/>
          <p:cNvSpPr txBox="1"/>
          <p:nvPr/>
        </p:nvSpPr>
        <p:spPr>
          <a:xfrm>
            <a:off x="0" y="1428736"/>
            <a:ext cx="1928798" cy="369332"/>
          </a:xfrm>
          <a:prstGeom prst="rect">
            <a:avLst/>
          </a:prstGeom>
          <a:noFill/>
        </p:spPr>
        <p:txBody>
          <a:bodyPr wrap="none" rtlCol="0">
            <a:spAutoFit/>
          </a:bodyPr>
          <a:lstStyle/>
          <a:p>
            <a:r>
              <a:rPr lang="de-DE" smtClean="0"/>
              <a:t>Von IPCC S. 930</a:t>
            </a:r>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mtClean="0"/>
              <a:t>Das System Erde – ein wenig genauer</a:t>
            </a:r>
            <a:endParaRPr lang="de-DE"/>
          </a:p>
        </p:txBody>
      </p:sp>
      <p:sp>
        <p:nvSpPr>
          <p:cNvPr id="6" name="Bogen 5"/>
          <p:cNvSpPr/>
          <p:nvPr/>
        </p:nvSpPr>
        <p:spPr>
          <a:xfrm>
            <a:off x="1826531" y="4714860"/>
            <a:ext cx="5143536" cy="2143140"/>
          </a:xfrm>
          <a:prstGeom prst="arc">
            <a:avLst>
              <a:gd name="adj1" fmla="val 10841661"/>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a:p>
        </p:txBody>
      </p:sp>
      <p:sp>
        <p:nvSpPr>
          <p:cNvPr id="7" name="Bogen 6"/>
          <p:cNvSpPr/>
          <p:nvPr/>
        </p:nvSpPr>
        <p:spPr>
          <a:xfrm>
            <a:off x="1357290" y="3286124"/>
            <a:ext cx="5857916" cy="2571768"/>
          </a:xfrm>
          <a:prstGeom prst="arc">
            <a:avLst>
              <a:gd name="adj1" fmla="val 10841661"/>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Freihandform 10"/>
          <p:cNvSpPr/>
          <p:nvPr/>
        </p:nvSpPr>
        <p:spPr>
          <a:xfrm>
            <a:off x="3286116" y="4705608"/>
            <a:ext cx="3702424" cy="1093694"/>
          </a:xfrm>
          <a:custGeom>
            <a:avLst/>
            <a:gdLst>
              <a:gd name="connsiteX0" fmla="*/ 0 w 3702424"/>
              <a:gd name="connsiteY0" fmla="*/ 116541 h 1093694"/>
              <a:gd name="connsiteX1" fmla="*/ 1219200 w 3702424"/>
              <a:gd name="connsiteY1" fmla="*/ 0 h 1093694"/>
              <a:gd name="connsiteX2" fmla="*/ 2017059 w 3702424"/>
              <a:gd name="connsiteY2" fmla="*/ 80682 h 1093694"/>
              <a:gd name="connsiteX3" fmla="*/ 2788024 w 3702424"/>
              <a:gd name="connsiteY3" fmla="*/ 259976 h 1093694"/>
              <a:gd name="connsiteX4" fmla="*/ 3254188 w 3702424"/>
              <a:gd name="connsiteY4" fmla="*/ 493058 h 1093694"/>
              <a:gd name="connsiteX5" fmla="*/ 3594847 w 3702424"/>
              <a:gd name="connsiteY5" fmla="*/ 762000 h 1093694"/>
              <a:gd name="connsiteX6" fmla="*/ 3702424 w 3702424"/>
              <a:gd name="connsiteY6" fmla="*/ 1093694 h 1093694"/>
              <a:gd name="connsiteX7" fmla="*/ 152400 w 3702424"/>
              <a:gd name="connsiteY7" fmla="*/ 1030941 h 1093694"/>
              <a:gd name="connsiteX8" fmla="*/ 53788 w 3702424"/>
              <a:gd name="connsiteY8" fmla="*/ 107576 h 1093694"/>
              <a:gd name="connsiteX9" fmla="*/ 0 w 3702424"/>
              <a:gd name="connsiteY9" fmla="*/ 116541 h 109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2424" h="1093694">
                <a:moveTo>
                  <a:pt x="0" y="116541"/>
                </a:moveTo>
                <a:lnTo>
                  <a:pt x="1219200" y="0"/>
                </a:lnTo>
                <a:lnTo>
                  <a:pt x="2017059" y="80682"/>
                </a:lnTo>
                <a:cubicBezTo>
                  <a:pt x="2776611" y="252485"/>
                  <a:pt x="2539911" y="135919"/>
                  <a:pt x="2788024" y="259976"/>
                </a:cubicBezTo>
                <a:lnTo>
                  <a:pt x="3254188" y="493058"/>
                </a:lnTo>
                <a:lnTo>
                  <a:pt x="3594847" y="762000"/>
                </a:lnTo>
                <a:lnTo>
                  <a:pt x="3702424" y="1093694"/>
                </a:lnTo>
                <a:lnTo>
                  <a:pt x="152400" y="1030941"/>
                </a:lnTo>
                <a:lnTo>
                  <a:pt x="53788" y="107576"/>
                </a:lnTo>
                <a:lnTo>
                  <a:pt x="0" y="116541"/>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smtClean="0"/>
              <a:t>Ozean </a:t>
            </a:r>
          </a:p>
          <a:p>
            <a:pPr algn="ctr"/>
            <a:r>
              <a:rPr lang="de-DE" sz="1600" smtClean="0"/>
              <a:t>71% Oberfläche</a:t>
            </a:r>
          </a:p>
          <a:p>
            <a:pPr algn="ctr"/>
            <a:r>
              <a:rPr lang="de-DE" sz="1600" smtClean="0"/>
              <a:t>3750 m mittlere Tiefe</a:t>
            </a:r>
          </a:p>
          <a:p>
            <a:pPr algn="ctr"/>
            <a:r>
              <a:rPr lang="de-DE" sz="1600" smtClean="0"/>
              <a:t>Mittlere Temperatur 3,5°C</a:t>
            </a:r>
          </a:p>
        </p:txBody>
      </p:sp>
      <p:sp>
        <p:nvSpPr>
          <p:cNvPr id="12" name="Textfeld 11"/>
          <p:cNvSpPr txBox="1"/>
          <p:nvPr/>
        </p:nvSpPr>
        <p:spPr>
          <a:xfrm>
            <a:off x="1357290" y="5286388"/>
            <a:ext cx="1656223" cy="584775"/>
          </a:xfrm>
          <a:prstGeom prst="rect">
            <a:avLst/>
          </a:prstGeom>
          <a:noFill/>
        </p:spPr>
        <p:txBody>
          <a:bodyPr wrap="none" rtlCol="0">
            <a:spAutoFit/>
          </a:bodyPr>
          <a:lstStyle/>
          <a:p>
            <a:pPr algn="ctr"/>
            <a:r>
              <a:rPr lang="de-DE" sz="1600" smtClean="0"/>
              <a:t>Land </a:t>
            </a:r>
          </a:p>
          <a:p>
            <a:pPr algn="ctr"/>
            <a:r>
              <a:rPr lang="de-DE" sz="1600" smtClean="0"/>
              <a:t>29% Oberfläche</a:t>
            </a:r>
          </a:p>
        </p:txBody>
      </p:sp>
      <p:sp>
        <p:nvSpPr>
          <p:cNvPr id="13" name="Textfeld 12"/>
          <p:cNvSpPr txBox="1"/>
          <p:nvPr/>
        </p:nvSpPr>
        <p:spPr>
          <a:xfrm>
            <a:off x="2357422" y="3571876"/>
            <a:ext cx="4429156" cy="830997"/>
          </a:xfrm>
          <a:prstGeom prst="rect">
            <a:avLst/>
          </a:prstGeom>
          <a:noFill/>
        </p:spPr>
        <p:txBody>
          <a:bodyPr wrap="square" rtlCol="0">
            <a:spAutoFit/>
          </a:bodyPr>
          <a:lstStyle/>
          <a:p>
            <a:pPr algn="ctr"/>
            <a:r>
              <a:rPr lang="de-DE" sz="1600" smtClean="0"/>
              <a:t>Atmosphäre </a:t>
            </a:r>
          </a:p>
          <a:p>
            <a:pPr algn="ctr"/>
            <a:r>
              <a:rPr lang="de-DE" sz="1600" smtClean="0"/>
              <a:t>Stickstoff+Sauerstoff, Wolken</a:t>
            </a:r>
          </a:p>
          <a:p>
            <a:pPr algn="ctr"/>
            <a:r>
              <a:rPr lang="de-DE" sz="1600" smtClean="0"/>
              <a:t>Treibhausgase Wasserdampf, CO</a:t>
            </a:r>
            <a:r>
              <a:rPr lang="de-DE" sz="1600" baseline="-25000" smtClean="0"/>
              <a:t>2</a:t>
            </a:r>
            <a:r>
              <a:rPr lang="de-DE" sz="1600" smtClean="0"/>
              <a:t>, CH</a:t>
            </a:r>
            <a:r>
              <a:rPr lang="de-DE" sz="1600" baseline="-25000" smtClean="0"/>
              <a:t>4</a:t>
            </a:r>
            <a:r>
              <a:rPr lang="de-DE" sz="1600" smtClean="0"/>
              <a:t>,…</a:t>
            </a:r>
            <a:endParaRPr lang="de-DE" sz="1600"/>
          </a:p>
        </p:txBody>
      </p:sp>
      <p:sp>
        <p:nvSpPr>
          <p:cNvPr id="14" name="Wolke 13"/>
          <p:cNvSpPr/>
          <p:nvPr/>
        </p:nvSpPr>
        <p:spPr>
          <a:xfrm>
            <a:off x="5857884" y="4429132"/>
            <a:ext cx="714380" cy="3571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Wolke 14"/>
          <p:cNvSpPr/>
          <p:nvPr/>
        </p:nvSpPr>
        <p:spPr>
          <a:xfrm>
            <a:off x="6286512" y="4500570"/>
            <a:ext cx="714380" cy="3571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Sonne 15"/>
          <p:cNvSpPr/>
          <p:nvPr/>
        </p:nvSpPr>
        <p:spPr>
          <a:xfrm>
            <a:off x="3643306" y="1571612"/>
            <a:ext cx="1143008" cy="1000132"/>
          </a:xfrm>
          <a:prstGeom prst="su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Gleichschenkliges Dreieck 16"/>
          <p:cNvSpPr/>
          <p:nvPr/>
        </p:nvSpPr>
        <p:spPr>
          <a:xfrm>
            <a:off x="3071802" y="4714884"/>
            <a:ext cx="142876"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2928926" y="4500570"/>
            <a:ext cx="696024" cy="261610"/>
          </a:xfrm>
          <a:prstGeom prst="rect">
            <a:avLst/>
          </a:prstGeom>
          <a:noFill/>
        </p:spPr>
        <p:txBody>
          <a:bodyPr wrap="none" rtlCol="0">
            <a:spAutoFit/>
          </a:bodyPr>
          <a:lstStyle/>
          <a:p>
            <a:r>
              <a:rPr lang="de-DE" sz="1100" smtClean="0"/>
              <a:t>Vulkane</a:t>
            </a:r>
            <a:endParaRPr lang="de-DE" sz="1100"/>
          </a:p>
        </p:txBody>
      </p:sp>
      <p:sp>
        <p:nvSpPr>
          <p:cNvPr id="19" name="Gleichschenkliges Dreieck 18"/>
          <p:cNvSpPr/>
          <p:nvPr/>
        </p:nvSpPr>
        <p:spPr>
          <a:xfrm>
            <a:off x="3500430" y="4643446"/>
            <a:ext cx="142876"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4357686" y="1714488"/>
            <a:ext cx="4429156" cy="830997"/>
          </a:xfrm>
          <a:prstGeom prst="rect">
            <a:avLst/>
          </a:prstGeom>
          <a:noFill/>
        </p:spPr>
        <p:txBody>
          <a:bodyPr wrap="square" rtlCol="0">
            <a:spAutoFit/>
          </a:bodyPr>
          <a:lstStyle/>
          <a:p>
            <a:pPr algn="ctr"/>
            <a:r>
              <a:rPr lang="de-DE" sz="1600" smtClean="0"/>
              <a:t>Sonne, Photosphäre 5772 K</a:t>
            </a:r>
          </a:p>
          <a:p>
            <a:pPr algn="ctr"/>
            <a:r>
              <a:rPr lang="de-DE" sz="1600" smtClean="0"/>
              <a:t>Wärmestrom TOA*) +1361 W/m²</a:t>
            </a:r>
          </a:p>
          <a:p>
            <a:pPr algn="ctr"/>
            <a:r>
              <a:rPr lang="de-DE" sz="1600" smtClean="0"/>
              <a:t>~Planck-Spektrum, UV, Teilchen</a:t>
            </a:r>
            <a:endParaRPr lang="de-DE" sz="1600"/>
          </a:p>
        </p:txBody>
      </p:sp>
      <p:graphicFrame>
        <p:nvGraphicFramePr>
          <p:cNvPr id="22" name="Diagramm 21"/>
          <p:cNvGraphicFramePr/>
          <p:nvPr/>
        </p:nvGraphicFramePr>
        <p:xfrm>
          <a:off x="142844" y="1500174"/>
          <a:ext cx="2928958" cy="2643206"/>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feld 22"/>
          <p:cNvSpPr txBox="1"/>
          <p:nvPr/>
        </p:nvSpPr>
        <p:spPr>
          <a:xfrm>
            <a:off x="0" y="4000504"/>
            <a:ext cx="1458413" cy="307777"/>
          </a:xfrm>
          <a:prstGeom prst="rect">
            <a:avLst/>
          </a:prstGeom>
          <a:noFill/>
        </p:spPr>
        <p:txBody>
          <a:bodyPr wrap="none" rtlCol="0">
            <a:spAutoFit/>
          </a:bodyPr>
          <a:lstStyle/>
          <a:p>
            <a:r>
              <a:rPr lang="de-DE" sz="1400" smtClean="0"/>
              <a:t>Temperatur (°C)</a:t>
            </a:r>
            <a:endParaRPr lang="de-DE" sz="1400"/>
          </a:p>
        </p:txBody>
      </p:sp>
      <p:sp>
        <p:nvSpPr>
          <p:cNvPr id="24" name="Textfeld 23"/>
          <p:cNvSpPr txBox="1"/>
          <p:nvPr/>
        </p:nvSpPr>
        <p:spPr>
          <a:xfrm rot="16200000">
            <a:off x="1715643" y="2784895"/>
            <a:ext cx="1019831" cy="307777"/>
          </a:xfrm>
          <a:prstGeom prst="rect">
            <a:avLst/>
          </a:prstGeom>
          <a:noFill/>
        </p:spPr>
        <p:txBody>
          <a:bodyPr wrap="none" rtlCol="0">
            <a:spAutoFit/>
          </a:bodyPr>
          <a:lstStyle/>
          <a:p>
            <a:r>
              <a:rPr lang="de-DE" sz="1400" smtClean="0"/>
              <a:t>Höhe (km)</a:t>
            </a:r>
            <a:endParaRPr lang="de-DE" sz="1400"/>
          </a:p>
        </p:txBody>
      </p:sp>
      <p:sp>
        <p:nvSpPr>
          <p:cNvPr id="25" name="Textfeld 24"/>
          <p:cNvSpPr txBox="1"/>
          <p:nvPr/>
        </p:nvSpPr>
        <p:spPr>
          <a:xfrm>
            <a:off x="4071934" y="6143644"/>
            <a:ext cx="1601721" cy="646331"/>
          </a:xfrm>
          <a:prstGeom prst="rect">
            <a:avLst/>
          </a:prstGeom>
          <a:noFill/>
        </p:spPr>
        <p:txBody>
          <a:bodyPr wrap="none" rtlCol="0">
            <a:spAutoFit/>
          </a:bodyPr>
          <a:lstStyle/>
          <a:p>
            <a:r>
              <a:rPr lang="de-DE" smtClean="0">
                <a:solidFill>
                  <a:srgbClr val="FF0000"/>
                </a:solidFill>
              </a:rPr>
              <a:t>Erdinneres</a:t>
            </a:r>
          </a:p>
          <a:p>
            <a:r>
              <a:rPr lang="de-DE" smtClean="0">
                <a:solidFill>
                  <a:srgbClr val="FF0000"/>
                </a:solidFill>
              </a:rPr>
              <a:t>Kern ~6000 K</a:t>
            </a:r>
            <a:endParaRPr lang="de-DE">
              <a:solidFill>
                <a:srgbClr val="FF0000"/>
              </a:solidFill>
            </a:endParaRPr>
          </a:p>
        </p:txBody>
      </p:sp>
      <p:sp>
        <p:nvSpPr>
          <p:cNvPr id="26" name="Abgerundetes Rechteck 25"/>
          <p:cNvSpPr/>
          <p:nvPr/>
        </p:nvSpPr>
        <p:spPr>
          <a:xfrm>
            <a:off x="3857620" y="4572008"/>
            <a:ext cx="928694"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solidFill>
                  <a:schemeClr val="tx1"/>
                </a:solidFill>
              </a:rPr>
              <a:t>Kryosphäre</a:t>
            </a:r>
            <a:endParaRPr lang="de-DE">
              <a:solidFill>
                <a:schemeClr val="tx1"/>
              </a:solidFill>
            </a:endParaRPr>
          </a:p>
        </p:txBody>
      </p:sp>
      <p:cxnSp>
        <p:nvCxnSpPr>
          <p:cNvPr id="28" name="Gerade Verbindung mit Pfeil 27"/>
          <p:cNvCxnSpPr/>
          <p:nvPr/>
        </p:nvCxnSpPr>
        <p:spPr>
          <a:xfrm rot="5400000">
            <a:off x="3607587" y="282177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rot="5400000">
            <a:off x="4035420" y="2820983"/>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rot="5400000">
            <a:off x="4464049" y="2820983"/>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rot="5400000">
            <a:off x="4251323" y="2820983"/>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rot="5400000">
            <a:off x="3821106" y="2820983"/>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6500826" y="3143248"/>
            <a:ext cx="2495811" cy="738664"/>
          </a:xfrm>
          <a:prstGeom prst="rect">
            <a:avLst/>
          </a:prstGeom>
          <a:solidFill>
            <a:schemeClr val="tx1"/>
          </a:solidFill>
        </p:spPr>
        <p:txBody>
          <a:bodyPr wrap="none" rtlCol="0">
            <a:spAutoFit/>
          </a:bodyPr>
          <a:lstStyle/>
          <a:p>
            <a:r>
              <a:rPr lang="de-DE" sz="1400" smtClean="0">
                <a:solidFill>
                  <a:schemeClr val="bg1"/>
                </a:solidFill>
              </a:rPr>
              <a:t>Weltraum, 2,7 K</a:t>
            </a:r>
          </a:p>
          <a:p>
            <a:r>
              <a:rPr lang="de-DE" sz="1400" smtClean="0">
                <a:solidFill>
                  <a:schemeClr val="bg1"/>
                </a:solidFill>
              </a:rPr>
              <a:t>Wärmestrom TOA -384 W/m²</a:t>
            </a:r>
            <a:br>
              <a:rPr lang="de-DE" sz="1400" smtClean="0">
                <a:solidFill>
                  <a:schemeClr val="bg1"/>
                </a:solidFill>
              </a:rPr>
            </a:br>
            <a:r>
              <a:rPr lang="de-DE" sz="1400" smtClean="0">
                <a:solidFill>
                  <a:schemeClr val="bg1"/>
                </a:solidFill>
              </a:rPr>
              <a:t>~Planck-Spektrum (16°C)</a:t>
            </a:r>
          </a:p>
        </p:txBody>
      </p:sp>
      <p:sp>
        <p:nvSpPr>
          <p:cNvPr id="37" name="Textfeld 36"/>
          <p:cNvSpPr txBox="1"/>
          <p:nvPr/>
        </p:nvSpPr>
        <p:spPr>
          <a:xfrm>
            <a:off x="6929454" y="6215082"/>
            <a:ext cx="1625766" cy="523220"/>
          </a:xfrm>
          <a:prstGeom prst="rect">
            <a:avLst/>
          </a:prstGeom>
          <a:noFill/>
        </p:spPr>
        <p:txBody>
          <a:bodyPr wrap="none" rtlCol="0">
            <a:spAutoFit/>
          </a:bodyPr>
          <a:lstStyle/>
          <a:p>
            <a:r>
              <a:rPr lang="de-DE" sz="1400" smtClean="0"/>
              <a:t>*) TOA =</a:t>
            </a:r>
            <a:br>
              <a:rPr lang="de-DE" sz="1400" smtClean="0"/>
            </a:br>
            <a:r>
              <a:rPr lang="de-DE" sz="1400" smtClean="0"/>
              <a:t>top of atmosphere</a:t>
            </a:r>
            <a:endParaRPr lang="de-DE" sz="1400"/>
          </a:p>
        </p:txBody>
      </p:sp>
      <p:cxnSp>
        <p:nvCxnSpPr>
          <p:cNvPr id="39" name="Gerade Verbindung mit Pfeil 38"/>
          <p:cNvCxnSpPr/>
          <p:nvPr/>
        </p:nvCxnSpPr>
        <p:spPr>
          <a:xfrm flipV="1">
            <a:off x="7286644" y="4071942"/>
            <a:ext cx="21431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V="1">
            <a:off x="7143768" y="3929066"/>
            <a:ext cx="21431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nvCxnSpPr>
        <p:spPr>
          <a:xfrm flipV="1">
            <a:off x="7358082" y="4214818"/>
            <a:ext cx="21431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1500166" y="4786322"/>
            <a:ext cx="1132041" cy="600164"/>
          </a:xfrm>
          <a:prstGeom prst="rect">
            <a:avLst/>
          </a:prstGeom>
          <a:noFill/>
        </p:spPr>
        <p:txBody>
          <a:bodyPr wrap="none" rtlCol="0">
            <a:spAutoFit/>
          </a:bodyPr>
          <a:lstStyle/>
          <a:p>
            <a:r>
              <a:rPr lang="de-DE" sz="1100" smtClean="0"/>
              <a:t>Vegetation,</a:t>
            </a:r>
          </a:p>
          <a:p>
            <a:r>
              <a:rPr lang="de-DE" sz="1100" smtClean="0"/>
              <a:t>Landwirtschaft,</a:t>
            </a:r>
          </a:p>
          <a:p>
            <a:r>
              <a:rPr lang="de-DE" sz="1100" smtClean="0"/>
              <a:t>Industrie</a:t>
            </a:r>
          </a:p>
        </p:txBody>
      </p:sp>
      <p:sp>
        <p:nvSpPr>
          <p:cNvPr id="43" name="Textfeld 42"/>
          <p:cNvSpPr txBox="1"/>
          <p:nvPr/>
        </p:nvSpPr>
        <p:spPr>
          <a:xfrm>
            <a:off x="6286512" y="5143512"/>
            <a:ext cx="2276585" cy="461665"/>
          </a:xfrm>
          <a:prstGeom prst="rect">
            <a:avLst/>
          </a:prstGeom>
          <a:noFill/>
        </p:spPr>
        <p:txBody>
          <a:bodyPr wrap="none" rtlCol="0">
            <a:spAutoFit/>
          </a:bodyPr>
          <a:lstStyle/>
          <a:p>
            <a:r>
              <a:rPr lang="de-DE" sz="1200" b="1" i="1" smtClean="0"/>
              <a:t>Sehr große</a:t>
            </a:r>
            <a:br>
              <a:rPr lang="de-DE" sz="1200" b="1" i="1" smtClean="0"/>
            </a:br>
            <a:r>
              <a:rPr lang="de-DE" sz="1200" b="1" i="1" smtClean="0"/>
              <a:t>Zeitkonstante (100 J -1000 J)</a:t>
            </a:r>
            <a:endParaRPr lang="de-DE" sz="1200" b="1" i="1"/>
          </a:p>
        </p:txBody>
      </p:sp>
      <p:sp>
        <p:nvSpPr>
          <p:cNvPr id="44" name="Textfeld 43"/>
          <p:cNvSpPr txBox="1"/>
          <p:nvPr/>
        </p:nvSpPr>
        <p:spPr>
          <a:xfrm>
            <a:off x="5857884" y="2714620"/>
            <a:ext cx="1223476" cy="369332"/>
          </a:xfrm>
          <a:prstGeom prst="rect">
            <a:avLst/>
          </a:prstGeom>
          <a:noFill/>
        </p:spPr>
        <p:txBody>
          <a:bodyPr wrap="none" rtlCol="0">
            <a:spAutoFit/>
          </a:bodyPr>
          <a:lstStyle/>
          <a:p>
            <a:r>
              <a:rPr lang="de-DE" smtClean="0"/>
              <a:t>Tag/Nacht</a:t>
            </a:r>
            <a:endParaRPr lang="de-DE"/>
          </a:p>
        </p:txBody>
      </p:sp>
      <p:sp>
        <p:nvSpPr>
          <p:cNvPr id="38" name="Textfeld 37"/>
          <p:cNvSpPr txBox="1"/>
          <p:nvPr/>
        </p:nvSpPr>
        <p:spPr>
          <a:xfrm>
            <a:off x="357158" y="1214422"/>
            <a:ext cx="2092945" cy="307777"/>
          </a:xfrm>
          <a:prstGeom prst="rect">
            <a:avLst/>
          </a:prstGeom>
          <a:noFill/>
        </p:spPr>
        <p:txBody>
          <a:bodyPr wrap="none" rtlCol="0">
            <a:spAutoFit/>
          </a:bodyPr>
          <a:lstStyle/>
          <a:p>
            <a:r>
              <a:rPr lang="de-DE" sz="1400" smtClean="0"/>
              <a:t>Temperatur Atmosphäre</a:t>
            </a:r>
            <a:endParaRPr lang="de-DE" sz="1400"/>
          </a:p>
        </p:txBody>
      </p:sp>
      <p:sp>
        <p:nvSpPr>
          <p:cNvPr id="45" name="Textfeld 44"/>
          <p:cNvSpPr txBox="1"/>
          <p:nvPr/>
        </p:nvSpPr>
        <p:spPr>
          <a:xfrm>
            <a:off x="9493" y="3309937"/>
            <a:ext cx="1117165" cy="276999"/>
          </a:xfrm>
          <a:prstGeom prst="rect">
            <a:avLst/>
          </a:prstGeom>
          <a:solidFill>
            <a:srgbClr val="00FFFF">
              <a:alpha val="40000"/>
            </a:srgbClr>
          </a:solidFill>
        </p:spPr>
        <p:txBody>
          <a:bodyPr wrap="square" rtlCol="0">
            <a:spAutoFit/>
          </a:bodyPr>
          <a:lstStyle/>
          <a:p>
            <a:r>
              <a:rPr lang="de-DE" sz="1200" b="1" smtClean="0"/>
              <a:t>Troposphäre</a:t>
            </a:r>
            <a:endParaRPr lang="de-DE" sz="1200" b="1"/>
          </a:p>
        </p:txBody>
      </p:sp>
      <p:sp>
        <p:nvSpPr>
          <p:cNvPr id="46" name="Textfeld 45"/>
          <p:cNvSpPr txBox="1"/>
          <p:nvPr/>
        </p:nvSpPr>
        <p:spPr>
          <a:xfrm>
            <a:off x="1142976" y="5857892"/>
            <a:ext cx="6357982" cy="307777"/>
          </a:xfrm>
          <a:prstGeom prst="rect">
            <a:avLst/>
          </a:prstGeom>
          <a:noFill/>
        </p:spPr>
        <p:txBody>
          <a:bodyPr wrap="square" rtlCol="0">
            <a:spAutoFit/>
          </a:bodyPr>
          <a:lstStyle/>
          <a:p>
            <a:pPr algn="ctr"/>
            <a:r>
              <a:rPr lang="de-DE" sz="1400" b="1" smtClean="0"/>
              <a:t>Wärmestrom nur 0.1 W/m² Gradient ~3 °C/ 100 m</a:t>
            </a:r>
            <a:endParaRPr lang="de-DE" sz="1400" b="1"/>
          </a:p>
        </p:txBody>
      </p:sp>
      <p:cxnSp>
        <p:nvCxnSpPr>
          <p:cNvPr id="49" name="Gerade Verbindung mit Pfeil 48"/>
          <p:cNvCxnSpPr/>
          <p:nvPr/>
        </p:nvCxnSpPr>
        <p:spPr>
          <a:xfrm rot="10800000">
            <a:off x="3071802" y="5857892"/>
            <a:ext cx="857256"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p:nvCxnSpPr>
        <p:spPr>
          <a:xfrm rot="16200000" flipV="1">
            <a:off x="4429124" y="5929331"/>
            <a:ext cx="357190" cy="714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IPCC-Grafik S. 934</a:t>
            </a:r>
            <a:br>
              <a:rPr lang="de-DE" smtClean="0"/>
            </a:br>
            <a:r>
              <a:rPr lang="de-DE" smtClean="0"/>
              <a:t>Energieflüsse</a:t>
            </a:r>
            <a:endParaRPr lang="de-DE"/>
          </a:p>
        </p:txBody>
      </p:sp>
      <p:pic>
        <p:nvPicPr>
          <p:cNvPr id="6146" name="Picture 2"/>
          <p:cNvPicPr>
            <a:picLocks noChangeAspect="1" noChangeArrowheads="1"/>
          </p:cNvPicPr>
          <p:nvPr/>
        </p:nvPicPr>
        <p:blipFill>
          <a:blip r:embed="rId2"/>
          <a:srcRect/>
          <a:stretch>
            <a:fillRect/>
          </a:stretch>
        </p:blipFill>
        <p:spPr bwMode="auto">
          <a:xfrm>
            <a:off x="714348" y="1255623"/>
            <a:ext cx="7286676" cy="52165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Erdkugel und kurzfristige Zyklen</a:t>
            </a:r>
            <a:br>
              <a:rPr lang="de-DE" smtClean="0"/>
            </a:br>
            <a:r>
              <a:rPr lang="de-DE" smtClean="0"/>
              <a:t>Sommer und Winter, Tag und Nacht</a:t>
            </a:r>
            <a:endParaRPr lang="de-DE"/>
          </a:p>
        </p:txBody>
      </p:sp>
      <p:sp>
        <p:nvSpPr>
          <p:cNvPr id="3" name="Inhaltsplatzhalter 2"/>
          <p:cNvSpPr>
            <a:spLocks noGrp="1"/>
          </p:cNvSpPr>
          <p:nvPr>
            <p:ph sz="quarter" idx="1"/>
          </p:nvPr>
        </p:nvSpPr>
        <p:spPr/>
        <p:txBody>
          <a:bodyPr/>
          <a:lstStyle/>
          <a:p>
            <a:r>
              <a:rPr lang="de-DE" smtClean="0"/>
              <a:t>Extreme Unterschiede </a:t>
            </a:r>
          </a:p>
          <a:p>
            <a:pPr lvl="1"/>
            <a:r>
              <a:rPr lang="de-DE" smtClean="0"/>
              <a:t>Tag/Nacht: 5772 K vs. 2,7 K, TOA 1361 W/m² Zenit vs. -384 W/m²</a:t>
            </a:r>
          </a:p>
          <a:p>
            <a:pPr lvl="1"/>
            <a:r>
              <a:rPr lang="de-DE" smtClean="0"/>
              <a:t>Sommer/Winter bei uns ca. Faktor 5</a:t>
            </a:r>
          </a:p>
          <a:p>
            <a:pPr lvl="1"/>
            <a:r>
              <a:rPr lang="de-DE" smtClean="0"/>
              <a:t>Pol/Äquator (Jahresmittel)</a:t>
            </a:r>
          </a:p>
          <a:p>
            <a:endParaRPr lang="de-DE" smtClean="0"/>
          </a:p>
          <a:p>
            <a:endParaRPr lang="de-DE"/>
          </a:p>
        </p:txBody>
      </p:sp>
      <p:pic>
        <p:nvPicPr>
          <p:cNvPr id="1026" name="Picture 2"/>
          <p:cNvPicPr>
            <a:picLocks noChangeAspect="1" noChangeArrowheads="1"/>
          </p:cNvPicPr>
          <p:nvPr/>
        </p:nvPicPr>
        <p:blipFill>
          <a:blip r:embed="rId2" cstate="print"/>
          <a:srcRect/>
          <a:stretch>
            <a:fillRect/>
          </a:stretch>
        </p:blipFill>
        <p:spPr bwMode="auto">
          <a:xfrm>
            <a:off x="916494" y="3491346"/>
            <a:ext cx="5209114" cy="3286148"/>
          </a:xfrm>
          <a:prstGeom prst="rect">
            <a:avLst/>
          </a:prstGeom>
          <a:noFill/>
          <a:ln w="9525">
            <a:noFill/>
            <a:miter lim="800000"/>
            <a:headEnd/>
            <a:tailEnd/>
          </a:ln>
          <a:effectLst/>
        </p:spPr>
      </p:pic>
      <p:sp>
        <p:nvSpPr>
          <p:cNvPr id="5" name="Textfeld 4"/>
          <p:cNvSpPr txBox="1"/>
          <p:nvPr/>
        </p:nvSpPr>
        <p:spPr>
          <a:xfrm>
            <a:off x="6072198" y="5643578"/>
            <a:ext cx="2978701" cy="553998"/>
          </a:xfrm>
          <a:prstGeom prst="rect">
            <a:avLst/>
          </a:prstGeom>
          <a:noFill/>
        </p:spPr>
        <p:txBody>
          <a:bodyPr wrap="none" rtlCol="0">
            <a:spAutoFit/>
          </a:bodyPr>
          <a:lstStyle/>
          <a:p>
            <a:r>
              <a:rPr lang="de-DE" sz="1000" smtClean="0"/>
              <a:t>Quelle: Wikipedia/Sonnenenergie,</a:t>
            </a:r>
          </a:p>
          <a:p>
            <a:r>
              <a:rPr lang="de-DE" sz="1000" smtClean="0"/>
              <a:t>Grafik von</a:t>
            </a:r>
            <a:br>
              <a:rPr lang="de-DE" sz="1000" smtClean="0"/>
            </a:br>
            <a:r>
              <a:rPr lang="de-DE" sz="1000" smtClean="0"/>
              <a:t>Mlino76 - </a:t>
            </a:r>
            <a:r>
              <a:rPr lang="de-DE" sz="1000" smtClean="0">
                <a:hlinkClick r:id="rId3"/>
              </a:rPr>
              <a:t>http://www.ez2c.de/ml/solar_land_area/</a:t>
            </a:r>
            <a:endParaRPr lang="de-DE" sz="1000"/>
          </a:p>
        </p:txBody>
      </p:sp>
      <p:sp>
        <p:nvSpPr>
          <p:cNvPr id="6" name="Ellipse 5"/>
          <p:cNvSpPr/>
          <p:nvPr/>
        </p:nvSpPr>
        <p:spPr>
          <a:xfrm>
            <a:off x="7000892" y="2214555"/>
            <a:ext cx="1000132" cy="1000132"/>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uppieren 11"/>
          <p:cNvGrpSpPr/>
          <p:nvPr/>
        </p:nvGrpSpPr>
        <p:grpSpPr>
          <a:xfrm rot="5400000">
            <a:off x="7893867" y="2536026"/>
            <a:ext cx="858050" cy="357984"/>
            <a:chOff x="3785388" y="2643182"/>
            <a:chExt cx="858050" cy="357984"/>
          </a:xfrm>
        </p:grpSpPr>
        <p:cxnSp>
          <p:nvCxnSpPr>
            <p:cNvPr id="7" name="Gerade Verbindung mit Pfeil 6"/>
            <p:cNvCxnSpPr/>
            <p:nvPr/>
          </p:nvCxnSpPr>
          <p:spPr>
            <a:xfrm rot="5400000">
              <a:off x="3607587" y="282177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rot="5400000">
              <a:off x="4035420" y="2820983"/>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rot="5400000">
              <a:off x="4464049" y="2820983"/>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rot="5400000">
              <a:off x="4251323" y="2820983"/>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rot="5400000">
              <a:off x="3821106" y="2820983"/>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4" name="Gerade Verbindung 13"/>
          <p:cNvCxnSpPr/>
          <p:nvPr/>
        </p:nvCxnSpPr>
        <p:spPr>
          <a:xfrm rot="16200000" flipH="1">
            <a:off x="6822297" y="2464588"/>
            <a:ext cx="1285884" cy="50006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Metrik für Einflussfaktoren</a:t>
            </a:r>
            <a:br>
              <a:rPr lang="de-DE" smtClean="0"/>
            </a:br>
            <a:r>
              <a:rPr lang="de-DE" smtClean="0"/>
              <a:t>Strahlungsantrieb </a:t>
            </a:r>
            <a:r>
              <a:rPr lang="de-DE" smtClean="0">
                <a:latin typeface="Symbol" pitchFamily="18" charset="2"/>
              </a:rPr>
              <a:t>D</a:t>
            </a:r>
            <a:r>
              <a:rPr lang="de-DE" smtClean="0"/>
              <a:t>F</a:t>
            </a:r>
            <a:endParaRPr lang="de-DE"/>
          </a:p>
        </p:txBody>
      </p:sp>
      <p:sp>
        <p:nvSpPr>
          <p:cNvPr id="3" name="Inhaltsplatzhalter 2"/>
          <p:cNvSpPr>
            <a:spLocks noGrp="1"/>
          </p:cNvSpPr>
          <p:nvPr>
            <p:ph sz="quarter" idx="1"/>
          </p:nvPr>
        </p:nvSpPr>
        <p:spPr/>
        <p:txBody>
          <a:bodyPr>
            <a:normAutofit/>
          </a:bodyPr>
          <a:lstStyle/>
          <a:p>
            <a:r>
              <a:rPr lang="de-DE" smtClean="0"/>
              <a:t>Effective Radiative Forcing (ERF)</a:t>
            </a:r>
          </a:p>
          <a:p>
            <a:r>
              <a:rPr lang="de-DE" smtClean="0"/>
              <a:t>Beitrag zur Änderung des Energieflusses in W/m²</a:t>
            </a:r>
          </a:p>
          <a:p>
            <a:r>
              <a:rPr lang="de-DE" smtClean="0"/>
              <a:t>Definition nach IPCC AR4 (von https://en.wikipedia.org/wiki/Radiative_forcing)</a:t>
            </a:r>
          </a:p>
          <a:p>
            <a:endParaRPr lang="de-DE" smtClean="0"/>
          </a:p>
        </p:txBody>
      </p:sp>
      <p:pic>
        <p:nvPicPr>
          <p:cNvPr id="3074" name="Picture 2"/>
          <p:cNvPicPr>
            <a:picLocks noChangeAspect="1" noChangeArrowheads="1"/>
          </p:cNvPicPr>
          <p:nvPr/>
        </p:nvPicPr>
        <p:blipFill>
          <a:blip r:embed="rId3"/>
          <a:srcRect/>
          <a:stretch>
            <a:fillRect/>
          </a:stretch>
        </p:blipFill>
        <p:spPr bwMode="auto">
          <a:xfrm>
            <a:off x="214282" y="6858000"/>
            <a:ext cx="4772025" cy="742950"/>
          </a:xfrm>
          <a:prstGeom prst="rect">
            <a:avLst/>
          </a:prstGeom>
          <a:noFill/>
          <a:ln w="9525">
            <a:noFill/>
            <a:miter lim="800000"/>
            <a:headEnd/>
            <a:tailEnd/>
          </a:ln>
          <a:effectLst/>
        </p:spPr>
      </p:pic>
      <p:sp>
        <p:nvSpPr>
          <p:cNvPr id="5" name="Textfeld 4"/>
          <p:cNvSpPr txBox="1"/>
          <p:nvPr/>
        </p:nvSpPr>
        <p:spPr>
          <a:xfrm>
            <a:off x="714348" y="3643314"/>
            <a:ext cx="7286676" cy="2031325"/>
          </a:xfrm>
          <a:prstGeom prst="rect">
            <a:avLst/>
          </a:prstGeom>
          <a:solidFill>
            <a:srgbClr val="FFCCCC"/>
          </a:solidFill>
        </p:spPr>
        <p:txBody>
          <a:bodyPr wrap="square" rtlCol="0">
            <a:spAutoFit/>
          </a:bodyPr>
          <a:lstStyle/>
          <a:p>
            <a:r>
              <a:rPr lang="en-US" b="1" i="1" smtClean="0">
                <a:solidFill>
                  <a:srgbClr val="C00000"/>
                </a:solidFill>
              </a:rPr>
              <a:t>Radiative forcing is a measure of the influence a factor has in altering the balance of incoming and outgoing energy in the Earth-atmosphere system and is an index of the importance of the factor as a potential climate change mechanism. In this report radiative forcing values are for changes relative to preindustrial conditions defined at 1750 and are expressed in Watts [sic] per square meter (W/m</a:t>
            </a:r>
            <a:r>
              <a:rPr lang="en-US" b="1" i="1" baseline="30000" smtClean="0">
                <a:solidFill>
                  <a:srgbClr val="C00000"/>
                </a:solidFill>
              </a:rPr>
              <a:t>2</a:t>
            </a:r>
            <a:r>
              <a:rPr lang="en-US" b="1" i="1" smtClean="0">
                <a:solidFill>
                  <a:srgbClr val="C00000"/>
                </a:solidFill>
              </a:rPr>
              <a:t>).</a:t>
            </a:r>
            <a:endParaRPr lang="de-DE" b="1" i="1">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Einflussfaktoren</a:t>
            </a:r>
            <a:endParaRPr lang="de-DE"/>
          </a:p>
        </p:txBody>
      </p:sp>
      <p:sp>
        <p:nvSpPr>
          <p:cNvPr id="3" name="Textplatzhalter 2"/>
          <p:cNvSpPr>
            <a:spLocks noGrp="1"/>
          </p:cNvSpPr>
          <p:nvPr>
            <p:ph type="body" idx="1"/>
          </p:nvPr>
        </p:nvSpPr>
        <p:spPr/>
        <p:txBody>
          <a:bodyPr/>
          <a:lstStyle/>
          <a:p>
            <a:r>
              <a:rPr lang="de-DE" smtClean="0"/>
              <a:t>Faktoren, die die Klimaveränderung bewirken</a:t>
            </a:r>
            <a:endParaRPr lang="de-D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Diskussion Einflussfaktoren</a:t>
            </a:r>
            <a:endParaRPr lang="de-DE"/>
          </a:p>
        </p:txBody>
      </p:sp>
      <p:sp>
        <p:nvSpPr>
          <p:cNvPr id="3" name="Inhaltsplatzhalter 2"/>
          <p:cNvSpPr>
            <a:spLocks noGrp="1"/>
          </p:cNvSpPr>
          <p:nvPr>
            <p:ph sz="quarter" idx="1"/>
          </p:nvPr>
        </p:nvSpPr>
        <p:spPr/>
        <p:txBody>
          <a:bodyPr>
            <a:normAutofit/>
          </a:bodyPr>
          <a:lstStyle/>
          <a:p>
            <a:r>
              <a:rPr lang="de-DE" smtClean="0"/>
              <a:t>Treibhausgase</a:t>
            </a:r>
          </a:p>
          <a:p>
            <a:r>
              <a:rPr lang="de-DE" smtClean="0"/>
              <a:t>Wolken-Feedback</a:t>
            </a:r>
            <a:endParaRPr lang="de-DE" smtClean="0"/>
          </a:p>
          <a:p>
            <a:r>
              <a:rPr lang="de-DE" smtClean="0"/>
              <a:t>Landnutzung</a:t>
            </a:r>
          </a:p>
          <a:p>
            <a:r>
              <a:rPr lang="de-DE" smtClean="0"/>
              <a:t>Vulkanismus</a:t>
            </a:r>
          </a:p>
          <a:p>
            <a:r>
              <a:rPr lang="de-DE" smtClean="0"/>
              <a:t>Intrinische Variabilität / Moden</a:t>
            </a:r>
            <a:endParaRPr lang="de-DE" smtClean="0"/>
          </a:p>
          <a:p>
            <a:r>
              <a:rPr lang="de-DE" smtClean="0"/>
              <a:t>Sonne</a:t>
            </a:r>
          </a:p>
          <a:p>
            <a:pPr lvl="1"/>
            <a:r>
              <a:rPr lang="de-DE" smtClean="0"/>
              <a:t>Gesamtstrahlung</a:t>
            </a:r>
          </a:p>
          <a:p>
            <a:pPr lvl="1"/>
            <a:r>
              <a:rPr lang="de-DE" smtClean="0"/>
              <a:t>Ablenkung kosmischer Strahlung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mtClean="0"/>
              <a:t>Treibhausgase</a:t>
            </a:r>
            <a:endParaRPr lang="de-DE"/>
          </a:p>
        </p:txBody>
      </p:sp>
      <p:sp>
        <p:nvSpPr>
          <p:cNvPr id="4" name="Inhaltsplatzhalter 3"/>
          <p:cNvSpPr>
            <a:spLocks noGrp="1"/>
          </p:cNvSpPr>
          <p:nvPr>
            <p:ph sz="quarter" idx="1"/>
          </p:nvPr>
        </p:nvSpPr>
        <p:spPr/>
        <p:txBody>
          <a:bodyPr/>
          <a:lstStyle/>
          <a:p>
            <a:r>
              <a:rPr lang="de-DE" smtClean="0"/>
              <a:t>Physikalische Grundlagen</a:t>
            </a:r>
          </a:p>
          <a:p>
            <a:r>
              <a:rPr lang="de-DE" smtClean="0"/>
              <a:t>Natürlicher Treibhauseffekt</a:t>
            </a:r>
          </a:p>
          <a:p>
            <a:r>
              <a:rPr lang="de-DE" smtClean="0"/>
              <a:t>Menschengemachter Treibhauseffekt</a:t>
            </a:r>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Themen</a:t>
            </a:r>
            <a:endParaRPr lang="de-DE"/>
          </a:p>
        </p:txBody>
      </p:sp>
      <p:sp>
        <p:nvSpPr>
          <p:cNvPr id="3" name="Inhaltsplatzhalter 2"/>
          <p:cNvSpPr>
            <a:spLocks noGrp="1"/>
          </p:cNvSpPr>
          <p:nvPr>
            <p:ph sz="quarter" idx="1"/>
          </p:nvPr>
        </p:nvSpPr>
        <p:spPr/>
        <p:txBody>
          <a:bodyPr/>
          <a:lstStyle/>
          <a:p>
            <a:r>
              <a:rPr lang="de-DE" smtClean="0"/>
              <a:t>Was wird in diesem Vortrag behandelt?</a:t>
            </a:r>
          </a:p>
          <a:p>
            <a:pPr lvl="1"/>
            <a:r>
              <a:rPr lang="de-DE" smtClean="0"/>
              <a:t>Diskussion von Ursachen der Erderwärmung</a:t>
            </a:r>
          </a:p>
          <a:p>
            <a:pPr lvl="1"/>
            <a:r>
              <a:rPr lang="de-DE" smtClean="0"/>
              <a:t>Physikalische Zusammenhänge in Bezug auf das Klima</a:t>
            </a:r>
          </a:p>
          <a:p>
            <a:pPr lvl="1"/>
            <a:r>
              <a:rPr lang="de-DE" smtClean="0"/>
              <a:t>Einflussfaktoren im Einzelnen</a:t>
            </a:r>
          </a:p>
          <a:p>
            <a:pPr lvl="1"/>
            <a:r>
              <a:rPr lang="de-DE" smtClean="0"/>
              <a:t>Bewertung von manchen Kontroversen</a:t>
            </a:r>
          </a:p>
          <a:p>
            <a:endParaRPr lang="de-DE" smtClean="0"/>
          </a:p>
          <a:p>
            <a:r>
              <a:rPr lang="de-DE" smtClean="0"/>
              <a:t>Was wir in diesem Vortrag nicht behandelt?</a:t>
            </a:r>
          </a:p>
          <a:p>
            <a:pPr lvl="1"/>
            <a:r>
              <a:rPr lang="de-DE" smtClean="0"/>
              <a:t>Ermittelung Temperaturkurve</a:t>
            </a:r>
          </a:p>
          <a:p>
            <a:pPr lvl="1"/>
            <a:r>
              <a:rPr lang="de-DE" smtClean="0"/>
              <a:t>Extremwetterereignisse</a:t>
            </a:r>
          </a:p>
          <a:p>
            <a:pPr lvl="1"/>
            <a:r>
              <a:rPr lang="de-DE" smtClean="0"/>
              <a:t>und vieles mehr…</a:t>
            </a:r>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Physikalische Grundlagen Treibhauseffekt</a:t>
            </a:r>
            <a:br>
              <a:rPr lang="de-DE" smtClean="0"/>
            </a:br>
            <a:r>
              <a:rPr lang="de-DE" smtClean="0"/>
              <a:t>Wärmestrahlung der Oberflächen</a:t>
            </a:r>
            <a:endParaRPr lang="de-DE"/>
          </a:p>
        </p:txBody>
      </p:sp>
      <p:sp>
        <p:nvSpPr>
          <p:cNvPr id="3" name="Inhaltsplatzhalter 2"/>
          <p:cNvSpPr>
            <a:spLocks noGrp="1"/>
          </p:cNvSpPr>
          <p:nvPr>
            <p:ph sz="quarter" idx="1"/>
          </p:nvPr>
        </p:nvSpPr>
        <p:spPr/>
        <p:txBody>
          <a:bodyPr>
            <a:normAutofit/>
          </a:bodyPr>
          <a:lstStyle/>
          <a:p>
            <a:r>
              <a:rPr lang="de-DE" smtClean="0"/>
              <a:t>Die Sonnenstrahlung wird von den Ozeanen, von der Landoberfläche und teilweise auch der Atmosphäre absorbiert</a:t>
            </a:r>
          </a:p>
          <a:p>
            <a:r>
              <a:rPr lang="de-DE" smtClean="0"/>
              <a:t>Alle Oberflächen strahlen gemäß ihrer Temperatur und ihrem Emissionsvermögen Wärmestrahlung ab</a:t>
            </a:r>
          </a:p>
          <a:p>
            <a:r>
              <a:rPr lang="de-DE" smtClean="0"/>
              <a:t>Die Erde hat </a:t>
            </a:r>
            <a:r>
              <a:rPr lang="de-DE" smtClean="0"/>
              <a:t>man eine Albedo von 30%</a:t>
            </a:r>
          </a:p>
          <a:p>
            <a:r>
              <a:rPr lang="de-DE" smtClean="0"/>
              <a:t>Die Erdoberfläche, d.h. über die ganze Erde gemittelt, wäre ohne Atmosphäre bei 255 K (-18°C) im Strahlungsgleichgewicht mit der Sonnenstrahlung</a:t>
            </a:r>
          </a:p>
          <a:p>
            <a:endParaRPr 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Physikalische Grundlagen Treibhauseffekt</a:t>
            </a:r>
            <a:br>
              <a:rPr lang="de-DE" smtClean="0"/>
            </a:br>
            <a:r>
              <a:rPr lang="de-DE" smtClean="0"/>
              <a:t>Einfluss der Atmosphäre</a:t>
            </a:r>
            <a:endParaRPr lang="de-DE"/>
          </a:p>
        </p:txBody>
      </p:sp>
      <p:sp>
        <p:nvSpPr>
          <p:cNvPr id="3" name="Inhaltsplatzhalter 2"/>
          <p:cNvSpPr>
            <a:spLocks noGrp="1"/>
          </p:cNvSpPr>
          <p:nvPr>
            <p:ph sz="quarter" idx="1"/>
          </p:nvPr>
        </p:nvSpPr>
        <p:spPr/>
        <p:txBody>
          <a:bodyPr>
            <a:normAutofit/>
          </a:bodyPr>
          <a:lstStyle/>
          <a:p>
            <a:endParaRPr lang="de-DE" smtClean="0"/>
          </a:p>
          <a:p>
            <a:r>
              <a:rPr lang="de-DE" smtClean="0"/>
              <a:t>Stickstoff und Sauerstoff sind transparent im Wellenlängenbereich der irdischen Wärmestrahlung</a:t>
            </a:r>
          </a:p>
          <a:p>
            <a:r>
              <a:rPr lang="de-DE" smtClean="0"/>
              <a:t>Nur Gase, deren Moleküle ein Dipolmoment haben, absorbieren/emittieren dort</a:t>
            </a:r>
          </a:p>
          <a:p>
            <a:r>
              <a:rPr lang="de-DE" smtClean="0"/>
              <a:t>Es handelt sich um Strahlungsübergänge zwischen gekoppelten Vibrations- und Schwingungsmoden</a:t>
            </a:r>
          </a:p>
          <a:p>
            <a:r>
              <a:rPr lang="de-DE" smtClean="0"/>
              <a:t>Relevante Gase sind u.a. Wasserdampf, CO</a:t>
            </a:r>
            <a:r>
              <a:rPr lang="de-DE" baseline="-25000" smtClean="0"/>
              <a:t>2</a:t>
            </a:r>
            <a:r>
              <a:rPr lang="de-DE" smtClean="0"/>
              <a:t>, CH</a:t>
            </a:r>
            <a:r>
              <a:rPr lang="de-DE" baseline="-25000" smtClean="0"/>
              <a:t>4</a:t>
            </a:r>
            <a:r>
              <a:rPr lang="de-DE" smtClean="0"/>
              <a:t> und N</a:t>
            </a:r>
            <a:r>
              <a:rPr lang="de-DE" baseline="-25000" smtClean="0"/>
              <a:t>2</a:t>
            </a:r>
            <a:r>
              <a:rPr lang="de-DE" smtClean="0"/>
              <a:t>O</a:t>
            </a:r>
          </a:p>
          <a:p>
            <a:endParaRPr lang="de-D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Spektrum der Grundschwingung des CO</a:t>
            </a:r>
            <a:r>
              <a:rPr lang="de-DE" baseline="-25000" smtClean="0"/>
              <a:t>2</a:t>
            </a:r>
            <a:r>
              <a:rPr lang="de-DE" smtClean="0"/>
              <a:t>-Moleküls</a:t>
            </a:r>
            <a:endParaRPr lang="de-DE"/>
          </a:p>
        </p:txBody>
      </p:sp>
      <p:sp>
        <p:nvSpPr>
          <p:cNvPr id="6" name="Inhaltsplatzhalter 5"/>
          <p:cNvSpPr>
            <a:spLocks noGrp="1"/>
          </p:cNvSpPr>
          <p:nvPr>
            <p:ph sz="quarter" idx="1"/>
          </p:nvPr>
        </p:nvSpPr>
        <p:spPr/>
        <p:txBody>
          <a:bodyPr>
            <a:normAutofit/>
          </a:bodyPr>
          <a:lstStyle/>
          <a:p>
            <a:r>
              <a:rPr lang="de-DE" sz="2400" smtClean="0"/>
              <a:t>Durch Koppelung mit Rotation entsteht ein Spektrum mit vielen Peaks</a:t>
            </a:r>
          </a:p>
          <a:p>
            <a:r>
              <a:rPr lang="de-DE" sz="2400" smtClean="0"/>
              <a:t>Die Linienbreite hängt von Druck und Temperatur ab</a:t>
            </a:r>
          </a:p>
          <a:p>
            <a:r>
              <a:rPr lang="de-DE" sz="2400" smtClean="0"/>
              <a:t>Unterhalb 20 km überwiegt Druck (Lorentzprofil), oberhalb 50 km Temperatur (Gauß-Profil)</a:t>
            </a:r>
            <a:endParaRPr lang="de-DE" sz="2400"/>
          </a:p>
        </p:txBody>
      </p:sp>
      <p:pic>
        <p:nvPicPr>
          <p:cNvPr id="1026" name="Picture 2"/>
          <p:cNvPicPr>
            <a:picLocks noChangeAspect="1" noChangeArrowheads="1"/>
          </p:cNvPicPr>
          <p:nvPr/>
        </p:nvPicPr>
        <p:blipFill>
          <a:blip r:embed="rId2"/>
          <a:srcRect/>
          <a:stretch>
            <a:fillRect/>
          </a:stretch>
        </p:blipFill>
        <p:spPr bwMode="auto">
          <a:xfrm>
            <a:off x="1571604" y="3214686"/>
            <a:ext cx="5572164" cy="3200540"/>
          </a:xfrm>
          <a:prstGeom prst="rect">
            <a:avLst/>
          </a:prstGeom>
          <a:noFill/>
          <a:ln w="9525">
            <a:noFill/>
            <a:miter lim="800000"/>
            <a:headEnd/>
            <a:tailEnd/>
          </a:ln>
          <a:effectLst/>
        </p:spPr>
      </p:pic>
      <p:sp>
        <p:nvSpPr>
          <p:cNvPr id="7" name="Textfeld 6"/>
          <p:cNvSpPr txBox="1"/>
          <p:nvPr/>
        </p:nvSpPr>
        <p:spPr>
          <a:xfrm>
            <a:off x="785786" y="6488668"/>
            <a:ext cx="7374776" cy="369332"/>
          </a:xfrm>
          <a:prstGeom prst="rect">
            <a:avLst/>
          </a:prstGeom>
          <a:noFill/>
        </p:spPr>
        <p:txBody>
          <a:bodyPr wrap="none" rtlCol="0">
            <a:spAutoFit/>
          </a:bodyPr>
          <a:lstStyle/>
          <a:p>
            <a:r>
              <a:rPr lang="de-DE" smtClean="0"/>
              <a:t>Abb. 10.2 aus Haken/Wolf, Molekülphysik und Quantenchemie, S. 179</a:t>
            </a:r>
            <a:endParaRPr lang="de-D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Sättigung, Verbreiterung der Linien</a:t>
            </a:r>
            <a:endParaRPr lang="de-DE"/>
          </a:p>
        </p:txBody>
      </p:sp>
      <p:sp>
        <p:nvSpPr>
          <p:cNvPr id="3" name="Inhaltsplatzhalter 2"/>
          <p:cNvSpPr>
            <a:spLocks noGrp="1"/>
          </p:cNvSpPr>
          <p:nvPr>
            <p:ph sz="quarter" idx="1"/>
          </p:nvPr>
        </p:nvSpPr>
        <p:spPr/>
        <p:txBody>
          <a:bodyPr>
            <a:normAutofit/>
          </a:bodyPr>
          <a:lstStyle/>
          <a:p>
            <a:r>
              <a:rPr lang="de-DE" smtClean="0"/>
              <a:t>Behauptung von Kritikern: Absorption der terrestrischen Wärmestrahlung durch H</a:t>
            </a:r>
            <a:r>
              <a:rPr lang="de-DE" baseline="-25000" smtClean="0"/>
              <a:t>2</a:t>
            </a:r>
            <a:r>
              <a:rPr lang="de-DE" smtClean="0"/>
              <a:t>O oder CO</a:t>
            </a:r>
            <a:r>
              <a:rPr lang="de-DE" baseline="-25000" smtClean="0"/>
              <a:t>2</a:t>
            </a:r>
            <a:r>
              <a:rPr lang="de-DE" smtClean="0"/>
              <a:t> fast gesättigt (z.B. 97%)</a:t>
            </a:r>
          </a:p>
          <a:p>
            <a:r>
              <a:rPr lang="de-DE" smtClean="0"/>
              <a:t>Trifft für bodennahe Verhältnisse zu</a:t>
            </a:r>
          </a:p>
          <a:p>
            <a:r>
              <a:rPr lang="de-DE" smtClean="0"/>
              <a:t>Das ist aber nicht der Punkt, denn:</a:t>
            </a:r>
          </a:p>
          <a:p>
            <a:r>
              <a:rPr lang="de-DE" smtClean="0"/>
              <a:t>Höhe, ab der Strahlung nicht mehr optisch dicht ist, ist die relevante Größe</a:t>
            </a:r>
          </a:p>
          <a:p>
            <a:r>
              <a:rPr lang="de-DE" smtClean="0"/>
              <a:t>Je mehr Treibhausgas, je höher der Grenzbereich, desto kälter, desto weniger Abstrahlung</a:t>
            </a:r>
            <a:endParaRPr lang="de-D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Auswirkung der Verbreiterung</a:t>
            </a:r>
            <a:endParaRPr lang="de-DE"/>
          </a:p>
        </p:txBody>
      </p:sp>
      <p:sp>
        <p:nvSpPr>
          <p:cNvPr id="3" name="Inhaltsplatzhalter 2"/>
          <p:cNvSpPr>
            <a:spLocks noGrp="1"/>
          </p:cNvSpPr>
          <p:nvPr>
            <p:ph sz="quarter" idx="1"/>
          </p:nvPr>
        </p:nvSpPr>
        <p:spPr>
          <a:xfrm>
            <a:off x="457200" y="1219200"/>
            <a:ext cx="3900486" cy="4937760"/>
          </a:xfrm>
        </p:spPr>
        <p:txBody>
          <a:bodyPr>
            <a:normAutofit/>
          </a:bodyPr>
          <a:lstStyle/>
          <a:p>
            <a:r>
              <a:rPr lang="de-DE" sz="2000" smtClean="0"/>
              <a:t>Grafik: Vergleich der Transmission eines Ausschnitts aus einer CO</a:t>
            </a:r>
            <a:r>
              <a:rPr lang="de-DE" sz="2000" baseline="-25000" smtClean="0"/>
              <a:t>2</a:t>
            </a:r>
            <a:r>
              <a:rPr lang="de-DE" sz="2000" smtClean="0"/>
              <a:t>-Bande von 1 m Luft bei 1000 mbar und 100 mbar und einer jeweils typischen CO</a:t>
            </a:r>
            <a:r>
              <a:rPr lang="de-DE" sz="2000" baseline="-25000" smtClean="0"/>
              <a:t>2</a:t>
            </a:r>
            <a:r>
              <a:rPr lang="de-DE" sz="2000" smtClean="0"/>
              <a:t>-Konzentration (Quelle: </a:t>
            </a:r>
            <a:r>
              <a:rPr lang="de-DE" sz="2000" u="sng" smtClean="0">
                <a:hlinkClick r:id="rId2"/>
              </a:rPr>
              <a:t>http://irina.eas.gatech.edu/EAS8803_Fall2007/Lecture7.pdf</a:t>
            </a:r>
            <a:r>
              <a:rPr lang="de-DE" sz="2000" smtClean="0"/>
              <a:t>)</a:t>
            </a:r>
          </a:p>
          <a:p>
            <a:endParaRPr lang="de-DE" sz="2800"/>
          </a:p>
        </p:txBody>
      </p:sp>
      <p:pic>
        <p:nvPicPr>
          <p:cNvPr id="2050" name="Picture 2"/>
          <p:cNvPicPr>
            <a:picLocks noChangeAspect="1" noChangeArrowheads="1"/>
          </p:cNvPicPr>
          <p:nvPr/>
        </p:nvPicPr>
        <p:blipFill>
          <a:blip r:embed="rId3"/>
          <a:srcRect/>
          <a:stretch>
            <a:fillRect/>
          </a:stretch>
        </p:blipFill>
        <p:spPr bwMode="auto">
          <a:xfrm>
            <a:off x="4371975" y="1285860"/>
            <a:ext cx="4772025" cy="4600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Berücksichtigung in Modellen</a:t>
            </a:r>
            <a:endParaRPr lang="de-DE"/>
          </a:p>
        </p:txBody>
      </p:sp>
      <p:sp>
        <p:nvSpPr>
          <p:cNvPr id="3" name="Inhaltsplatzhalter 2"/>
          <p:cNvSpPr>
            <a:spLocks noGrp="1"/>
          </p:cNvSpPr>
          <p:nvPr>
            <p:ph sz="quarter" idx="1"/>
          </p:nvPr>
        </p:nvSpPr>
        <p:spPr/>
        <p:txBody>
          <a:bodyPr>
            <a:normAutofit fontScale="62500" lnSpcReduction="20000"/>
          </a:bodyPr>
          <a:lstStyle/>
          <a:p>
            <a:r>
              <a:rPr lang="de-DE" smtClean="0"/>
              <a:t>Diese Verhältnisse werden in den Modellrechnungen des IPCC berücksichtigt. Dies führt dazu, dass der Strahlungsantrieb nicht linear mit der Konzentration eines Treibhausgases anwächst, sondern logarithmisch. </a:t>
            </a:r>
          </a:p>
          <a:p>
            <a:endParaRPr lang="de-DE" smtClean="0"/>
          </a:p>
          <a:p>
            <a:r>
              <a:rPr lang="de-DE" smtClean="0"/>
              <a:t>Grafik: Darstellung des Strahlungsantriebs von CO</a:t>
            </a:r>
            <a:r>
              <a:rPr lang="de-DE" baseline="-25000" smtClean="0"/>
              <a:t>2</a:t>
            </a:r>
            <a:r>
              <a:rPr lang="de-DE" smtClean="0"/>
              <a:t> mit Werten aus dem IPCC AR6-Report S. 1642, einer einfachen logarithmischen Fitkurve und einer Fitkurve von Etminan</a:t>
            </a:r>
          </a:p>
          <a:p>
            <a:endParaRPr lang="de-DE" smtClean="0"/>
          </a:p>
          <a:p>
            <a:r>
              <a:rPr lang="de-DE" smtClean="0"/>
              <a:t>Etminan, M., Myhre, G., Highwood, E. J., &amp; Shine, K. P. (2016). Radiative forcing of carbon dioxide, methane, and nitrous oxide: A significant revision of the methane radiative forcing. Geophysical Research Letters, 43(24), 12-614. </a:t>
            </a:r>
          </a:p>
          <a:p>
            <a:endParaRPr lang="de-DE"/>
          </a:p>
        </p:txBody>
      </p:sp>
      <p:pic>
        <p:nvPicPr>
          <p:cNvPr id="3074" name="Picture 2"/>
          <p:cNvPicPr>
            <a:picLocks noChangeAspect="1" noChangeArrowheads="1"/>
          </p:cNvPicPr>
          <p:nvPr/>
        </p:nvPicPr>
        <p:blipFill>
          <a:blip r:embed="rId2"/>
          <a:srcRect/>
          <a:stretch>
            <a:fillRect/>
          </a:stretch>
        </p:blipFill>
        <p:spPr bwMode="auto">
          <a:xfrm>
            <a:off x="4510454" y="1285860"/>
            <a:ext cx="4481152"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Strahlungsemission der Erde in 70 km Höhe</a:t>
            </a:r>
            <a:endParaRPr lang="de-DE"/>
          </a:p>
        </p:txBody>
      </p:sp>
      <p:pic>
        <p:nvPicPr>
          <p:cNvPr id="1026" name="Picture 2"/>
          <p:cNvPicPr>
            <a:picLocks noChangeAspect="1" noChangeArrowheads="1"/>
          </p:cNvPicPr>
          <p:nvPr/>
        </p:nvPicPr>
        <p:blipFill>
          <a:blip r:embed="rId3"/>
          <a:srcRect/>
          <a:stretch>
            <a:fillRect/>
          </a:stretch>
        </p:blipFill>
        <p:spPr bwMode="auto">
          <a:xfrm>
            <a:off x="962025" y="1211029"/>
            <a:ext cx="6538933" cy="4951646"/>
          </a:xfrm>
          <a:prstGeom prst="rect">
            <a:avLst/>
          </a:prstGeom>
          <a:noFill/>
          <a:ln w="9525">
            <a:noFill/>
            <a:miter lim="800000"/>
            <a:headEnd/>
            <a:tailEnd/>
          </a:ln>
          <a:effectLst/>
        </p:spPr>
      </p:pic>
      <p:sp>
        <p:nvSpPr>
          <p:cNvPr id="4" name="Textfeld 3"/>
          <p:cNvSpPr txBox="1"/>
          <p:nvPr/>
        </p:nvSpPr>
        <p:spPr>
          <a:xfrm>
            <a:off x="926630" y="6072206"/>
            <a:ext cx="8003088" cy="523220"/>
          </a:xfrm>
          <a:prstGeom prst="rect">
            <a:avLst/>
          </a:prstGeom>
          <a:noFill/>
        </p:spPr>
        <p:txBody>
          <a:bodyPr wrap="none" rtlCol="0">
            <a:spAutoFit/>
          </a:bodyPr>
          <a:lstStyle/>
          <a:p>
            <a:r>
              <a:rPr lang="de-DE" sz="1400" smtClean="0"/>
              <a:t>Fig. 2.12 B. Sportisse, Fundamentals of Air Pollution</a:t>
            </a:r>
          </a:p>
          <a:p>
            <a:r>
              <a:rPr lang="de-DE" sz="1400" smtClean="0"/>
              <a:t>http://dsrs.atmos.umd.edu/DATA/pinker_home_meto400/radiative_transfer_9789048129690-c2.pdf</a:t>
            </a:r>
            <a:endParaRPr lang="de-DE" sz="1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Beiträge zum natürlichen Treibhauseffekt</a:t>
            </a:r>
            <a:endParaRPr lang="de-DE"/>
          </a:p>
        </p:txBody>
      </p:sp>
      <p:pic>
        <p:nvPicPr>
          <p:cNvPr id="3074" name="Picture 2"/>
          <p:cNvPicPr>
            <a:picLocks noChangeAspect="1" noChangeArrowheads="1"/>
          </p:cNvPicPr>
          <p:nvPr/>
        </p:nvPicPr>
        <p:blipFill>
          <a:blip r:embed="rId3"/>
          <a:srcRect/>
          <a:stretch>
            <a:fillRect/>
          </a:stretch>
        </p:blipFill>
        <p:spPr bwMode="auto">
          <a:xfrm>
            <a:off x="1428728" y="1214422"/>
            <a:ext cx="5929354" cy="50181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Wasserdampf</a:t>
            </a:r>
            <a:endParaRPr lang="de-DE"/>
          </a:p>
        </p:txBody>
      </p:sp>
      <p:sp>
        <p:nvSpPr>
          <p:cNvPr id="3" name="Inhaltsplatzhalter 2"/>
          <p:cNvSpPr>
            <a:spLocks noGrp="1"/>
          </p:cNvSpPr>
          <p:nvPr>
            <p:ph sz="quarter" idx="1"/>
          </p:nvPr>
        </p:nvSpPr>
        <p:spPr/>
        <p:txBody>
          <a:bodyPr>
            <a:normAutofit fontScale="92500" lnSpcReduction="20000"/>
          </a:bodyPr>
          <a:lstStyle/>
          <a:p>
            <a:r>
              <a:rPr lang="de-DE" smtClean="0"/>
              <a:t>60% des gesamten Treibhauseffekts durch Wasserdampf</a:t>
            </a:r>
          </a:p>
          <a:p>
            <a:r>
              <a:rPr lang="de-DE" smtClean="0"/>
              <a:t>Natürliche Quelle ist Verdunstung über den Meeren, anthropogener Anteil vernachlässigbar</a:t>
            </a:r>
          </a:p>
          <a:p>
            <a:r>
              <a:rPr lang="de-DE" smtClean="0"/>
              <a:t>Allerdings: wichtiger positiver Rückkoppelungsfaktor</a:t>
            </a:r>
          </a:p>
          <a:p>
            <a:r>
              <a:rPr lang="de-DE" smtClean="0"/>
              <a:t>Dampf =&gt; Menge der gasförmigen Komponente hängt von der Temperatur ab (Sättigungsdampfdruck!)</a:t>
            </a:r>
          </a:p>
          <a:p>
            <a:r>
              <a:rPr lang="de-DE" smtClean="0"/>
              <a:t>Erhöht sich die Temperatur durch die anderen Treibhausgase, wird mehr Wasserdampf von der Atmosphäre aufgenommen (+7%/°C)</a:t>
            </a:r>
          </a:p>
          <a:p>
            <a:r>
              <a:rPr lang="de-DE" smtClean="0"/>
              <a:t>Schätzung der Verstärkung des Treibhauseffekts der anderen Gase durch Wasserdampf um Faktor zwei bis drei !! (https://www.deutsches-klima-konsortium.de/de/klimafaq-8-1.html)</a:t>
            </a:r>
          </a:p>
          <a:p>
            <a:r>
              <a:rPr lang="de-DE" smtClean="0"/>
              <a:t>Noch relativ unklar: Wolkenbildung vs. Wasserdampfänderung, Wasserdampf in Stratosphäre</a:t>
            </a:r>
          </a:p>
          <a:p>
            <a:pPr>
              <a:buNone/>
            </a:pPr>
            <a:endParaRPr lang="de-DE" smtClean="0"/>
          </a:p>
          <a:p>
            <a:endParaRPr lang="de-D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Menschengemachter Treibhauseffekt</a:t>
            </a:r>
            <a:endParaRPr lang="de-DE"/>
          </a:p>
        </p:txBody>
      </p:sp>
      <p:pic>
        <p:nvPicPr>
          <p:cNvPr id="8194" name="Picture 2"/>
          <p:cNvPicPr>
            <a:picLocks noChangeAspect="1" noChangeArrowheads="1"/>
          </p:cNvPicPr>
          <p:nvPr/>
        </p:nvPicPr>
        <p:blipFill>
          <a:blip r:embed="rId2"/>
          <a:srcRect/>
          <a:stretch>
            <a:fillRect/>
          </a:stretch>
        </p:blipFill>
        <p:spPr bwMode="auto">
          <a:xfrm>
            <a:off x="0" y="1285860"/>
            <a:ext cx="5089374" cy="428628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5143472" y="1214422"/>
            <a:ext cx="4000528" cy="45060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Themenübersicht</a:t>
            </a:r>
            <a:endParaRPr lang="de-DE"/>
          </a:p>
        </p:txBody>
      </p:sp>
      <p:sp>
        <p:nvSpPr>
          <p:cNvPr id="3" name="Inhaltsplatzhalter 2"/>
          <p:cNvSpPr>
            <a:spLocks noGrp="1"/>
          </p:cNvSpPr>
          <p:nvPr>
            <p:ph sz="quarter" idx="1"/>
          </p:nvPr>
        </p:nvSpPr>
        <p:spPr/>
        <p:txBody>
          <a:bodyPr/>
          <a:lstStyle/>
          <a:p>
            <a:r>
              <a:rPr lang="de-DE" smtClean="0"/>
              <a:t>Der neuste IPCC-Report</a:t>
            </a:r>
          </a:p>
          <a:p>
            <a:r>
              <a:rPr lang="de-DE" smtClean="0"/>
              <a:t>Basics</a:t>
            </a:r>
          </a:p>
          <a:p>
            <a:r>
              <a:rPr lang="de-DE" smtClean="0"/>
              <a:t>Einflussfaktoren</a:t>
            </a:r>
          </a:p>
          <a:p>
            <a:r>
              <a:rPr lang="de-DE" smtClean="0"/>
              <a:t>Langfristige Effekte</a:t>
            </a:r>
          </a:p>
          <a:p>
            <a:pPr lvl="1"/>
            <a:r>
              <a:rPr lang="de-DE" smtClean="0"/>
              <a:t>Paläoklima</a:t>
            </a:r>
          </a:p>
          <a:p>
            <a:r>
              <a:rPr lang="de-DE" smtClean="0"/>
              <a:t>Abschließende Worte</a:t>
            </a:r>
          </a:p>
          <a:p>
            <a:endParaRPr lang="de-D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CO</a:t>
            </a:r>
            <a:r>
              <a:rPr lang="de-DE" baseline="-25000" smtClean="0"/>
              <a:t>2</a:t>
            </a:r>
            <a:endParaRPr lang="de-DE" baseline="-25000"/>
          </a:p>
        </p:txBody>
      </p:sp>
      <p:sp>
        <p:nvSpPr>
          <p:cNvPr id="3" name="Inhaltsplatzhalter 2"/>
          <p:cNvSpPr>
            <a:spLocks noGrp="1"/>
          </p:cNvSpPr>
          <p:nvPr>
            <p:ph sz="quarter" idx="1"/>
          </p:nvPr>
        </p:nvSpPr>
        <p:spPr/>
        <p:txBody>
          <a:bodyPr>
            <a:normAutofit/>
          </a:bodyPr>
          <a:lstStyle/>
          <a:p>
            <a:r>
              <a:rPr lang="de-DE" sz="2400" smtClean="0"/>
              <a:t>Vorindustriell 260 ppm, 2019: 410ppm, Zunahme seit 1750: 2/3 fossile Brennstoffe, 1/3 Landnutzung</a:t>
            </a:r>
          </a:p>
          <a:p>
            <a:r>
              <a:rPr lang="de-DE" sz="2400" smtClean="0"/>
              <a:t>Letzte 10 Jahre: Zunahme 81-91% fossile Brennstoffe</a:t>
            </a:r>
          </a:p>
          <a:p>
            <a:r>
              <a:rPr lang="de-DE" sz="2400" smtClean="0"/>
              <a:t>Klare Argumente für anthropogenen Anteil</a:t>
            </a:r>
          </a:p>
          <a:p>
            <a:pPr lvl="1"/>
            <a:r>
              <a:rPr lang="de-DE" sz="2000" smtClean="0"/>
              <a:t>Differenz Messwerte Hawaii-Südpol</a:t>
            </a:r>
          </a:p>
          <a:p>
            <a:pPr lvl="1"/>
            <a:r>
              <a:rPr lang="de-DE" sz="2000" smtClean="0"/>
              <a:t>Abnahme des </a:t>
            </a:r>
            <a:r>
              <a:rPr lang="de-DE" sz="2000" baseline="30000" smtClean="0"/>
              <a:t>13</a:t>
            </a:r>
            <a:r>
              <a:rPr lang="de-DE" sz="2000" smtClean="0"/>
              <a:t>C-Anteils (Lebewesen bevorzugen </a:t>
            </a:r>
            <a:r>
              <a:rPr lang="de-DE" sz="2000" baseline="30000" smtClean="0"/>
              <a:t>12</a:t>
            </a:r>
            <a:r>
              <a:rPr lang="de-DE" sz="2000" smtClean="0"/>
              <a:t>C)</a:t>
            </a:r>
          </a:p>
          <a:p>
            <a:pPr lvl="1"/>
            <a:r>
              <a:rPr lang="de-DE" sz="2000" smtClean="0"/>
              <a:t>Abnahme des freien O</a:t>
            </a:r>
            <a:r>
              <a:rPr lang="de-DE" sz="2000" baseline="-25000" smtClean="0"/>
              <a:t>2</a:t>
            </a:r>
            <a:r>
              <a:rPr lang="de-DE" sz="2000" smtClean="0"/>
              <a:t> im Vergleich zu N</a:t>
            </a:r>
            <a:r>
              <a:rPr lang="de-DE" sz="2000" baseline="-25000" smtClean="0"/>
              <a:t>2</a:t>
            </a:r>
          </a:p>
          <a:p>
            <a:pPr lvl="1"/>
            <a:r>
              <a:rPr lang="de-DE" sz="2000" smtClean="0"/>
              <a:t>Abnahme des </a:t>
            </a:r>
            <a:r>
              <a:rPr lang="de-DE" sz="2000" baseline="30000" smtClean="0"/>
              <a:t>14</a:t>
            </a:r>
            <a:r>
              <a:rPr lang="de-DE" sz="2000" smtClean="0"/>
              <a:t>C-Anteils (fossiles C enthält kein </a:t>
            </a:r>
            <a:r>
              <a:rPr lang="de-DE" sz="2000" baseline="30000" smtClean="0"/>
              <a:t>14</a:t>
            </a:r>
            <a:r>
              <a:rPr lang="de-DE" sz="2000" smtClean="0"/>
              <a:t>C)</a:t>
            </a:r>
          </a:p>
        </p:txBody>
      </p:sp>
      <p:pic>
        <p:nvPicPr>
          <p:cNvPr id="5122" name="Picture 2"/>
          <p:cNvPicPr>
            <a:picLocks noChangeAspect="1" noChangeArrowheads="1"/>
          </p:cNvPicPr>
          <p:nvPr/>
        </p:nvPicPr>
        <p:blipFill>
          <a:blip r:embed="rId3"/>
          <a:srcRect/>
          <a:stretch>
            <a:fillRect/>
          </a:stretch>
        </p:blipFill>
        <p:spPr bwMode="auto">
          <a:xfrm>
            <a:off x="1714480" y="4429132"/>
            <a:ext cx="4017824" cy="2209803"/>
          </a:xfrm>
          <a:prstGeom prst="rect">
            <a:avLst/>
          </a:prstGeom>
          <a:noFill/>
          <a:ln w="9525">
            <a:noFill/>
            <a:miter lim="800000"/>
            <a:headEnd/>
            <a:tailEnd/>
          </a:ln>
          <a:effectLst/>
        </p:spPr>
      </p:pic>
      <p:sp>
        <p:nvSpPr>
          <p:cNvPr id="5" name="Textfeld 4"/>
          <p:cNvSpPr txBox="1"/>
          <p:nvPr/>
        </p:nvSpPr>
        <p:spPr>
          <a:xfrm rot="16200000">
            <a:off x="834070" y="5380980"/>
            <a:ext cx="1415772" cy="369332"/>
          </a:xfrm>
          <a:prstGeom prst="rect">
            <a:avLst/>
          </a:prstGeom>
          <a:noFill/>
        </p:spPr>
        <p:txBody>
          <a:bodyPr wrap="none" rtlCol="0">
            <a:spAutoFit/>
          </a:bodyPr>
          <a:lstStyle/>
          <a:p>
            <a:r>
              <a:rPr lang="de-DE" smtClean="0"/>
              <a:t>ERF (W/m²)</a:t>
            </a:r>
            <a:endParaRPr lang="de-D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Wo landet das anthropogen emittierte CO</a:t>
            </a:r>
            <a:r>
              <a:rPr lang="de-DE" baseline="-25000" smtClean="0"/>
              <a:t>2</a:t>
            </a:r>
            <a:r>
              <a:rPr lang="de-DE" smtClean="0"/>
              <a:t>?</a:t>
            </a:r>
            <a:endParaRPr lang="de-DE"/>
          </a:p>
        </p:txBody>
      </p:sp>
      <p:sp>
        <p:nvSpPr>
          <p:cNvPr id="4" name="Textfeld 3"/>
          <p:cNvSpPr txBox="1"/>
          <p:nvPr/>
        </p:nvSpPr>
        <p:spPr>
          <a:xfrm>
            <a:off x="3071802" y="5274246"/>
            <a:ext cx="2634054" cy="369332"/>
          </a:xfrm>
          <a:prstGeom prst="rect">
            <a:avLst/>
          </a:prstGeom>
          <a:noFill/>
        </p:spPr>
        <p:txBody>
          <a:bodyPr wrap="none" rtlCol="0">
            <a:spAutoFit/>
          </a:bodyPr>
          <a:lstStyle/>
          <a:p>
            <a:r>
              <a:rPr lang="de-DE" smtClean="0"/>
              <a:t>Geologisches Reservoir</a:t>
            </a:r>
            <a:endParaRPr lang="de-DE"/>
          </a:p>
        </p:txBody>
      </p:sp>
      <p:sp>
        <p:nvSpPr>
          <p:cNvPr id="5" name="Textfeld 4"/>
          <p:cNvSpPr txBox="1"/>
          <p:nvPr/>
        </p:nvSpPr>
        <p:spPr>
          <a:xfrm>
            <a:off x="3189278" y="4416990"/>
            <a:ext cx="2155398" cy="369332"/>
          </a:xfrm>
          <a:prstGeom prst="rect">
            <a:avLst/>
          </a:prstGeom>
          <a:noFill/>
        </p:spPr>
        <p:txBody>
          <a:bodyPr wrap="none" rtlCol="0">
            <a:spAutoFit/>
          </a:bodyPr>
          <a:lstStyle/>
          <a:p>
            <a:r>
              <a:rPr lang="de-DE" smtClean="0"/>
              <a:t>Fossile Brennstoffe</a:t>
            </a:r>
            <a:endParaRPr lang="de-DE"/>
          </a:p>
        </p:txBody>
      </p:sp>
      <p:sp>
        <p:nvSpPr>
          <p:cNvPr id="6" name="Textfeld 5"/>
          <p:cNvSpPr txBox="1"/>
          <p:nvPr/>
        </p:nvSpPr>
        <p:spPr>
          <a:xfrm>
            <a:off x="3500430" y="3357562"/>
            <a:ext cx="1505605" cy="369332"/>
          </a:xfrm>
          <a:prstGeom prst="rect">
            <a:avLst/>
          </a:prstGeom>
          <a:noFill/>
        </p:spPr>
        <p:txBody>
          <a:bodyPr wrap="none" rtlCol="0">
            <a:spAutoFit/>
          </a:bodyPr>
          <a:lstStyle/>
          <a:p>
            <a:r>
              <a:rPr lang="de-DE" i="1" smtClean="0">
                <a:solidFill>
                  <a:schemeClr val="accent5">
                    <a:lumMod val="75000"/>
                  </a:schemeClr>
                </a:solidFill>
              </a:rPr>
              <a:t>Verbrennung</a:t>
            </a:r>
            <a:endParaRPr lang="de-DE" i="1">
              <a:solidFill>
                <a:schemeClr val="accent5">
                  <a:lumMod val="75000"/>
                </a:schemeClr>
              </a:solidFill>
            </a:endParaRPr>
          </a:p>
        </p:txBody>
      </p:sp>
      <p:sp>
        <p:nvSpPr>
          <p:cNvPr id="7" name="Textfeld 6"/>
          <p:cNvSpPr txBox="1"/>
          <p:nvPr/>
        </p:nvSpPr>
        <p:spPr>
          <a:xfrm>
            <a:off x="3165287" y="2273850"/>
            <a:ext cx="2121093" cy="369332"/>
          </a:xfrm>
          <a:prstGeom prst="rect">
            <a:avLst/>
          </a:prstGeom>
          <a:noFill/>
        </p:spPr>
        <p:txBody>
          <a:bodyPr wrap="none" rtlCol="0">
            <a:spAutoFit/>
          </a:bodyPr>
          <a:lstStyle/>
          <a:p>
            <a:r>
              <a:rPr lang="de-DE" smtClean="0"/>
              <a:t>Atmosphäre (CO</a:t>
            </a:r>
            <a:r>
              <a:rPr lang="de-DE" baseline="-25000" smtClean="0"/>
              <a:t>2</a:t>
            </a:r>
            <a:r>
              <a:rPr lang="de-DE" smtClean="0"/>
              <a:t>)</a:t>
            </a:r>
            <a:endParaRPr lang="de-DE"/>
          </a:p>
        </p:txBody>
      </p:sp>
      <p:sp>
        <p:nvSpPr>
          <p:cNvPr id="8" name="Textfeld 7"/>
          <p:cNvSpPr txBox="1"/>
          <p:nvPr/>
        </p:nvSpPr>
        <p:spPr>
          <a:xfrm>
            <a:off x="6500826" y="2273850"/>
            <a:ext cx="697627" cy="369332"/>
          </a:xfrm>
          <a:prstGeom prst="rect">
            <a:avLst/>
          </a:prstGeom>
          <a:noFill/>
        </p:spPr>
        <p:txBody>
          <a:bodyPr wrap="none" rtlCol="0">
            <a:spAutoFit/>
          </a:bodyPr>
          <a:lstStyle/>
          <a:p>
            <a:r>
              <a:rPr lang="de-DE" smtClean="0"/>
              <a:t>Land</a:t>
            </a:r>
            <a:endParaRPr lang="de-DE"/>
          </a:p>
        </p:txBody>
      </p:sp>
      <p:sp>
        <p:nvSpPr>
          <p:cNvPr id="9" name="Textfeld 8"/>
          <p:cNvSpPr txBox="1"/>
          <p:nvPr/>
        </p:nvSpPr>
        <p:spPr>
          <a:xfrm>
            <a:off x="1214414" y="2273850"/>
            <a:ext cx="864339" cy="369332"/>
          </a:xfrm>
          <a:prstGeom prst="rect">
            <a:avLst/>
          </a:prstGeom>
          <a:noFill/>
        </p:spPr>
        <p:txBody>
          <a:bodyPr wrap="none" rtlCol="0">
            <a:spAutoFit/>
          </a:bodyPr>
          <a:lstStyle/>
          <a:p>
            <a:r>
              <a:rPr lang="de-DE" smtClean="0"/>
              <a:t>Ozean</a:t>
            </a:r>
            <a:endParaRPr lang="de-DE"/>
          </a:p>
        </p:txBody>
      </p:sp>
      <p:cxnSp>
        <p:nvCxnSpPr>
          <p:cNvPr id="11" name="Gerade Verbindung 10"/>
          <p:cNvCxnSpPr/>
          <p:nvPr/>
        </p:nvCxnSpPr>
        <p:spPr>
          <a:xfrm>
            <a:off x="1285852" y="4416990"/>
            <a:ext cx="585791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stCxn id="5" idx="0"/>
            <a:endCxn id="6" idx="2"/>
          </p:cNvCxnSpPr>
          <p:nvPr/>
        </p:nvCxnSpPr>
        <p:spPr>
          <a:xfrm rot="16200000" flipV="1">
            <a:off x="3915057" y="4065070"/>
            <a:ext cx="690096" cy="137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stCxn id="6" idx="0"/>
            <a:endCxn id="7" idx="2"/>
          </p:cNvCxnSpPr>
          <p:nvPr/>
        </p:nvCxnSpPr>
        <p:spPr>
          <a:xfrm rot="16200000" flipV="1">
            <a:off x="3882344" y="2986672"/>
            <a:ext cx="714380" cy="27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stCxn id="7" idx="3"/>
            <a:endCxn id="8" idx="1"/>
          </p:cNvCxnSpPr>
          <p:nvPr/>
        </p:nvCxnSpPr>
        <p:spPr>
          <a:xfrm>
            <a:off x="5286380" y="2458516"/>
            <a:ext cx="12144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a:stCxn id="7" idx="1"/>
            <a:endCxn id="9" idx="3"/>
          </p:cNvCxnSpPr>
          <p:nvPr/>
        </p:nvCxnSpPr>
        <p:spPr>
          <a:xfrm rot="10800000">
            <a:off x="2078753" y="2458516"/>
            <a:ext cx="108653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1928794" y="2000240"/>
            <a:ext cx="646331" cy="369332"/>
          </a:xfrm>
          <a:prstGeom prst="rect">
            <a:avLst/>
          </a:prstGeom>
          <a:noFill/>
        </p:spPr>
        <p:txBody>
          <a:bodyPr wrap="none" rtlCol="0">
            <a:spAutoFit/>
          </a:bodyPr>
          <a:lstStyle/>
          <a:p>
            <a:r>
              <a:rPr lang="de-DE" smtClean="0">
                <a:solidFill>
                  <a:srgbClr val="FF0000"/>
                </a:solidFill>
              </a:rPr>
              <a:t>23%</a:t>
            </a:r>
            <a:endParaRPr lang="de-DE">
              <a:solidFill>
                <a:srgbClr val="FF0000"/>
              </a:solidFill>
            </a:endParaRPr>
          </a:p>
        </p:txBody>
      </p:sp>
      <p:sp>
        <p:nvSpPr>
          <p:cNvPr id="24" name="Textfeld 23"/>
          <p:cNvSpPr txBox="1"/>
          <p:nvPr/>
        </p:nvSpPr>
        <p:spPr>
          <a:xfrm>
            <a:off x="5786446" y="2559602"/>
            <a:ext cx="646331" cy="369332"/>
          </a:xfrm>
          <a:prstGeom prst="rect">
            <a:avLst/>
          </a:prstGeom>
          <a:noFill/>
        </p:spPr>
        <p:txBody>
          <a:bodyPr wrap="none" rtlCol="0">
            <a:spAutoFit/>
          </a:bodyPr>
          <a:lstStyle/>
          <a:p>
            <a:r>
              <a:rPr lang="de-DE" smtClean="0">
                <a:solidFill>
                  <a:srgbClr val="FF0000"/>
                </a:solidFill>
              </a:rPr>
              <a:t>31%</a:t>
            </a:r>
            <a:endParaRPr lang="de-DE">
              <a:solidFill>
                <a:srgbClr val="FF0000"/>
              </a:solidFill>
            </a:endParaRPr>
          </a:p>
        </p:txBody>
      </p:sp>
      <p:sp>
        <p:nvSpPr>
          <p:cNvPr id="25" name="Textfeld 24"/>
          <p:cNvSpPr txBox="1"/>
          <p:nvPr/>
        </p:nvSpPr>
        <p:spPr>
          <a:xfrm>
            <a:off x="4429124" y="1988098"/>
            <a:ext cx="646331" cy="369332"/>
          </a:xfrm>
          <a:prstGeom prst="rect">
            <a:avLst/>
          </a:prstGeom>
          <a:noFill/>
        </p:spPr>
        <p:txBody>
          <a:bodyPr wrap="none" rtlCol="0">
            <a:spAutoFit/>
          </a:bodyPr>
          <a:lstStyle/>
          <a:p>
            <a:r>
              <a:rPr lang="de-DE" smtClean="0">
                <a:solidFill>
                  <a:srgbClr val="FF0000"/>
                </a:solidFill>
              </a:rPr>
              <a:t>46%</a:t>
            </a:r>
            <a:endParaRPr lang="de-DE">
              <a:solidFill>
                <a:srgbClr val="FF0000"/>
              </a:solidFill>
            </a:endParaRPr>
          </a:p>
        </p:txBody>
      </p:sp>
      <p:sp>
        <p:nvSpPr>
          <p:cNvPr id="26" name="Textfeld 25"/>
          <p:cNvSpPr txBox="1"/>
          <p:nvPr/>
        </p:nvSpPr>
        <p:spPr>
          <a:xfrm>
            <a:off x="6357950" y="2702478"/>
            <a:ext cx="2571768" cy="369332"/>
          </a:xfrm>
          <a:prstGeom prst="rect">
            <a:avLst/>
          </a:prstGeom>
          <a:noFill/>
        </p:spPr>
        <p:txBody>
          <a:bodyPr wrap="square" rtlCol="0">
            <a:spAutoFit/>
          </a:bodyPr>
          <a:lstStyle/>
          <a:p>
            <a:r>
              <a:rPr lang="de-DE" smtClean="0">
                <a:solidFill>
                  <a:srgbClr val="FF0000"/>
                </a:solidFill>
              </a:rPr>
              <a:t>Prozentual abnehmend</a:t>
            </a:r>
            <a:endParaRPr lang="de-DE">
              <a:solidFill>
                <a:srgbClr val="FF0000"/>
              </a:solidFill>
            </a:endParaRPr>
          </a:p>
        </p:txBody>
      </p:sp>
      <p:sp>
        <p:nvSpPr>
          <p:cNvPr id="27" name="Textfeld 26"/>
          <p:cNvSpPr txBox="1"/>
          <p:nvPr/>
        </p:nvSpPr>
        <p:spPr>
          <a:xfrm>
            <a:off x="285720" y="1714488"/>
            <a:ext cx="2571768" cy="369332"/>
          </a:xfrm>
          <a:prstGeom prst="rect">
            <a:avLst/>
          </a:prstGeom>
          <a:noFill/>
        </p:spPr>
        <p:txBody>
          <a:bodyPr wrap="square" rtlCol="0">
            <a:spAutoFit/>
          </a:bodyPr>
          <a:lstStyle/>
          <a:p>
            <a:r>
              <a:rPr lang="de-DE" smtClean="0">
                <a:solidFill>
                  <a:srgbClr val="FF0000"/>
                </a:solidFill>
              </a:rPr>
              <a:t>Prozentual abnehmend</a:t>
            </a:r>
            <a:endParaRPr lang="de-DE">
              <a:solidFill>
                <a:srgbClr val="FF0000"/>
              </a:solidFill>
            </a:endParaRPr>
          </a:p>
        </p:txBody>
      </p:sp>
      <p:sp>
        <p:nvSpPr>
          <p:cNvPr id="30" name="Textfeld 29"/>
          <p:cNvSpPr txBox="1"/>
          <p:nvPr/>
        </p:nvSpPr>
        <p:spPr>
          <a:xfrm>
            <a:off x="357158" y="5929330"/>
            <a:ext cx="6515951" cy="369332"/>
          </a:xfrm>
          <a:prstGeom prst="rect">
            <a:avLst/>
          </a:prstGeom>
          <a:noFill/>
        </p:spPr>
        <p:txBody>
          <a:bodyPr wrap="none" rtlCol="0">
            <a:spAutoFit/>
          </a:bodyPr>
          <a:lstStyle/>
          <a:p>
            <a:r>
              <a:rPr lang="de-DE" smtClean="0"/>
              <a:t>Darstellung nach Wallace/Hobbs „Atmospheric Science“, S. 41</a:t>
            </a:r>
            <a:endParaRPr lang="de-DE"/>
          </a:p>
        </p:txBody>
      </p:sp>
      <p:sp>
        <p:nvSpPr>
          <p:cNvPr id="31" name="Textfeld 30"/>
          <p:cNvSpPr txBox="1"/>
          <p:nvPr/>
        </p:nvSpPr>
        <p:spPr>
          <a:xfrm>
            <a:off x="5786446" y="5286388"/>
            <a:ext cx="2973891" cy="646331"/>
          </a:xfrm>
          <a:prstGeom prst="rect">
            <a:avLst/>
          </a:prstGeom>
          <a:noFill/>
        </p:spPr>
        <p:txBody>
          <a:bodyPr wrap="none" rtlCol="0">
            <a:spAutoFit/>
          </a:bodyPr>
          <a:lstStyle/>
          <a:p>
            <a:r>
              <a:rPr lang="de-DE" smtClean="0">
                <a:solidFill>
                  <a:srgbClr val="0070C0"/>
                </a:solidFill>
              </a:rPr>
              <a:t>80.000 inorgan. </a:t>
            </a:r>
          </a:p>
          <a:p>
            <a:r>
              <a:rPr lang="de-DE" smtClean="0">
                <a:solidFill>
                  <a:srgbClr val="0070C0"/>
                </a:solidFill>
              </a:rPr>
              <a:t>+ 20.000 organ. Sedimente</a:t>
            </a:r>
            <a:endParaRPr lang="de-DE">
              <a:solidFill>
                <a:srgbClr val="0070C0"/>
              </a:solidFill>
            </a:endParaRPr>
          </a:p>
        </p:txBody>
      </p:sp>
      <p:sp>
        <p:nvSpPr>
          <p:cNvPr id="32" name="Textfeld 31"/>
          <p:cNvSpPr txBox="1"/>
          <p:nvPr/>
        </p:nvSpPr>
        <p:spPr>
          <a:xfrm>
            <a:off x="3357554" y="1643050"/>
            <a:ext cx="1116011" cy="646331"/>
          </a:xfrm>
          <a:prstGeom prst="rect">
            <a:avLst/>
          </a:prstGeom>
          <a:noFill/>
        </p:spPr>
        <p:txBody>
          <a:bodyPr wrap="none" rtlCol="0">
            <a:spAutoFit/>
          </a:bodyPr>
          <a:lstStyle/>
          <a:p>
            <a:r>
              <a:rPr lang="de-DE" smtClean="0">
                <a:solidFill>
                  <a:srgbClr val="0070C0"/>
                </a:solidFill>
              </a:rPr>
              <a:t>1,6 CO</a:t>
            </a:r>
            <a:r>
              <a:rPr lang="de-DE" baseline="-25000" smtClean="0">
                <a:solidFill>
                  <a:srgbClr val="0070C0"/>
                </a:solidFill>
              </a:rPr>
              <a:t>2</a:t>
            </a:r>
          </a:p>
          <a:p>
            <a:r>
              <a:rPr lang="de-DE" smtClean="0">
                <a:solidFill>
                  <a:srgbClr val="0070C0"/>
                </a:solidFill>
              </a:rPr>
              <a:t>0,02 CH</a:t>
            </a:r>
            <a:r>
              <a:rPr lang="de-DE" baseline="-25000" smtClean="0">
                <a:solidFill>
                  <a:srgbClr val="0070C0"/>
                </a:solidFill>
              </a:rPr>
              <a:t>4</a:t>
            </a:r>
          </a:p>
        </p:txBody>
      </p:sp>
      <p:sp>
        <p:nvSpPr>
          <p:cNvPr id="33" name="Textfeld 32"/>
          <p:cNvSpPr txBox="1"/>
          <p:nvPr/>
        </p:nvSpPr>
        <p:spPr>
          <a:xfrm>
            <a:off x="500034" y="2643182"/>
            <a:ext cx="1923925" cy="923330"/>
          </a:xfrm>
          <a:prstGeom prst="rect">
            <a:avLst/>
          </a:prstGeom>
          <a:noFill/>
        </p:spPr>
        <p:txBody>
          <a:bodyPr wrap="none" rtlCol="0">
            <a:spAutoFit/>
          </a:bodyPr>
          <a:lstStyle/>
          <a:p>
            <a:r>
              <a:rPr lang="de-DE" smtClean="0">
                <a:solidFill>
                  <a:srgbClr val="0070C0"/>
                </a:solidFill>
              </a:rPr>
              <a:t>1,5 gelöstes CO</a:t>
            </a:r>
            <a:r>
              <a:rPr lang="de-DE" baseline="-25000" smtClean="0">
                <a:solidFill>
                  <a:srgbClr val="0070C0"/>
                </a:solidFill>
              </a:rPr>
              <a:t>2</a:t>
            </a:r>
          </a:p>
          <a:p>
            <a:r>
              <a:rPr lang="de-DE" smtClean="0">
                <a:solidFill>
                  <a:srgbClr val="0070C0"/>
                </a:solidFill>
              </a:rPr>
              <a:t>2,5 CO</a:t>
            </a:r>
            <a:r>
              <a:rPr lang="de-DE" baseline="-25000" smtClean="0">
                <a:solidFill>
                  <a:srgbClr val="0070C0"/>
                </a:solidFill>
              </a:rPr>
              <a:t>3</a:t>
            </a:r>
            <a:r>
              <a:rPr lang="de-DE" baseline="30000" smtClean="0">
                <a:solidFill>
                  <a:srgbClr val="0070C0"/>
                </a:solidFill>
              </a:rPr>
              <a:t>2-</a:t>
            </a:r>
          </a:p>
          <a:p>
            <a:r>
              <a:rPr lang="de-DE" smtClean="0">
                <a:solidFill>
                  <a:srgbClr val="0070C0"/>
                </a:solidFill>
              </a:rPr>
              <a:t>70 HCO</a:t>
            </a:r>
            <a:r>
              <a:rPr lang="de-DE" baseline="-25000" smtClean="0">
                <a:solidFill>
                  <a:srgbClr val="0070C0"/>
                </a:solidFill>
              </a:rPr>
              <a:t>3</a:t>
            </a:r>
            <a:r>
              <a:rPr lang="de-DE" baseline="30000" smtClean="0">
                <a:solidFill>
                  <a:srgbClr val="0070C0"/>
                </a:solidFill>
              </a:rPr>
              <a:t>-</a:t>
            </a:r>
          </a:p>
        </p:txBody>
      </p:sp>
      <p:sp>
        <p:nvSpPr>
          <p:cNvPr id="34" name="Textfeld 33"/>
          <p:cNvSpPr txBox="1"/>
          <p:nvPr/>
        </p:nvSpPr>
        <p:spPr>
          <a:xfrm>
            <a:off x="5357818" y="4429132"/>
            <a:ext cx="441146" cy="369332"/>
          </a:xfrm>
          <a:prstGeom prst="rect">
            <a:avLst/>
          </a:prstGeom>
          <a:noFill/>
        </p:spPr>
        <p:txBody>
          <a:bodyPr wrap="none" rtlCol="0">
            <a:spAutoFit/>
          </a:bodyPr>
          <a:lstStyle/>
          <a:p>
            <a:r>
              <a:rPr lang="de-DE" smtClean="0">
                <a:solidFill>
                  <a:srgbClr val="0070C0"/>
                </a:solidFill>
              </a:rPr>
              <a:t>10</a:t>
            </a:r>
            <a:endParaRPr lang="de-DE" baseline="-25000">
              <a:solidFill>
                <a:srgbClr val="0070C0"/>
              </a:solidFill>
            </a:endParaRPr>
          </a:p>
        </p:txBody>
      </p:sp>
      <p:sp>
        <p:nvSpPr>
          <p:cNvPr id="35" name="Textfeld 34"/>
          <p:cNvSpPr txBox="1"/>
          <p:nvPr/>
        </p:nvSpPr>
        <p:spPr>
          <a:xfrm>
            <a:off x="6357950" y="3143248"/>
            <a:ext cx="2852063" cy="923330"/>
          </a:xfrm>
          <a:prstGeom prst="rect">
            <a:avLst/>
          </a:prstGeom>
          <a:noFill/>
        </p:spPr>
        <p:txBody>
          <a:bodyPr wrap="none" rtlCol="0">
            <a:spAutoFit/>
          </a:bodyPr>
          <a:lstStyle/>
          <a:p>
            <a:r>
              <a:rPr lang="de-DE" smtClean="0">
                <a:solidFill>
                  <a:srgbClr val="0070C0"/>
                </a:solidFill>
              </a:rPr>
              <a:t>0,2 grüne Vegetation</a:t>
            </a:r>
          </a:p>
          <a:p>
            <a:r>
              <a:rPr lang="de-DE" smtClean="0">
                <a:solidFill>
                  <a:srgbClr val="0070C0"/>
                </a:solidFill>
              </a:rPr>
              <a:t>1,2 Baumstämme/wurzeln</a:t>
            </a:r>
          </a:p>
          <a:p>
            <a:r>
              <a:rPr lang="de-DE" smtClean="0">
                <a:solidFill>
                  <a:srgbClr val="0070C0"/>
                </a:solidFill>
              </a:rPr>
              <a:t>3 Boden</a:t>
            </a:r>
          </a:p>
        </p:txBody>
      </p:sp>
      <p:sp>
        <p:nvSpPr>
          <p:cNvPr id="36" name="Textfeld 35"/>
          <p:cNvSpPr txBox="1"/>
          <p:nvPr/>
        </p:nvSpPr>
        <p:spPr>
          <a:xfrm>
            <a:off x="357158" y="4929198"/>
            <a:ext cx="1172116" cy="646331"/>
          </a:xfrm>
          <a:prstGeom prst="rect">
            <a:avLst/>
          </a:prstGeom>
          <a:noFill/>
        </p:spPr>
        <p:txBody>
          <a:bodyPr wrap="none" rtlCol="0">
            <a:spAutoFit/>
          </a:bodyPr>
          <a:lstStyle/>
          <a:p>
            <a:r>
              <a:rPr lang="de-DE" smtClean="0">
                <a:solidFill>
                  <a:srgbClr val="0070C0"/>
                </a:solidFill>
              </a:rPr>
              <a:t>Reservoir</a:t>
            </a:r>
            <a:br>
              <a:rPr lang="de-DE" smtClean="0">
                <a:solidFill>
                  <a:srgbClr val="0070C0"/>
                </a:solidFill>
              </a:rPr>
            </a:br>
            <a:r>
              <a:rPr lang="de-DE" smtClean="0">
                <a:solidFill>
                  <a:srgbClr val="0070C0"/>
                </a:solidFill>
              </a:rPr>
              <a:t>(kg/m²)</a:t>
            </a:r>
            <a:endParaRPr lang="de-DE" baseline="-25000">
              <a:solidFill>
                <a:srgbClr val="0070C0"/>
              </a:solidFill>
            </a:endParaRPr>
          </a:p>
        </p:txBody>
      </p:sp>
      <p:sp>
        <p:nvSpPr>
          <p:cNvPr id="37" name="Textfeld 36"/>
          <p:cNvSpPr txBox="1"/>
          <p:nvPr/>
        </p:nvSpPr>
        <p:spPr>
          <a:xfrm>
            <a:off x="6572264" y="1285860"/>
            <a:ext cx="1236300" cy="369332"/>
          </a:xfrm>
          <a:prstGeom prst="rect">
            <a:avLst/>
          </a:prstGeom>
          <a:noFill/>
        </p:spPr>
        <p:txBody>
          <a:bodyPr wrap="none" rtlCol="0">
            <a:spAutoFit/>
          </a:bodyPr>
          <a:lstStyle/>
          <a:p>
            <a:r>
              <a:rPr lang="de-DE" smtClean="0">
                <a:solidFill>
                  <a:srgbClr val="FF0000"/>
                </a:solidFill>
              </a:rPr>
              <a:t>IPCC AR6</a:t>
            </a:r>
            <a:endParaRPr lang="de-DE">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CH</a:t>
            </a:r>
            <a:r>
              <a:rPr lang="de-DE" baseline="-25000" smtClean="0"/>
              <a:t>4</a:t>
            </a:r>
            <a:endParaRPr lang="de-DE" baseline="-25000"/>
          </a:p>
        </p:txBody>
      </p:sp>
      <p:sp>
        <p:nvSpPr>
          <p:cNvPr id="3" name="Inhaltsplatzhalter 2"/>
          <p:cNvSpPr>
            <a:spLocks noGrp="1"/>
          </p:cNvSpPr>
          <p:nvPr>
            <p:ph sz="quarter" idx="1"/>
          </p:nvPr>
        </p:nvSpPr>
        <p:spPr>
          <a:xfrm>
            <a:off x="457200" y="1219200"/>
            <a:ext cx="8543956" cy="4937760"/>
          </a:xfrm>
        </p:spPr>
        <p:txBody>
          <a:bodyPr/>
          <a:lstStyle/>
          <a:p>
            <a:r>
              <a:rPr lang="de-DE" smtClean="0"/>
              <a:t>700 ppb vorindustriell, 2019: 1866 ppb, </a:t>
            </a:r>
            <a:br>
              <a:rPr lang="de-DE" smtClean="0"/>
            </a:br>
            <a:r>
              <a:rPr lang="de-DE" smtClean="0"/>
              <a:t>Beitrag 2% zum natürlichen, 16% zum anthropogenen Treibhauseffekt</a:t>
            </a:r>
          </a:p>
          <a:p>
            <a:r>
              <a:rPr lang="de-DE" smtClean="0"/>
              <a:t>Natürliche Quellen: Sümpfe, Süßwasser, geologische Prozesse</a:t>
            </a:r>
          </a:p>
          <a:p>
            <a:r>
              <a:rPr lang="de-DE" smtClean="0"/>
              <a:t>Anthropogen: fossile Brennstoffe, Viehwirtschaft, Reisanbau, Mülldeponien</a:t>
            </a:r>
          </a:p>
          <a:p>
            <a:pPr>
              <a:buNone/>
            </a:pPr>
            <a:endParaRPr lang="de-DE"/>
          </a:p>
        </p:txBody>
      </p:sp>
      <p:pic>
        <p:nvPicPr>
          <p:cNvPr id="6146" name="Picture 2"/>
          <p:cNvPicPr>
            <a:picLocks noChangeAspect="1" noChangeArrowheads="1"/>
          </p:cNvPicPr>
          <p:nvPr/>
        </p:nvPicPr>
        <p:blipFill>
          <a:blip r:embed="rId2"/>
          <a:srcRect/>
          <a:stretch>
            <a:fillRect/>
          </a:stretch>
        </p:blipFill>
        <p:spPr bwMode="auto">
          <a:xfrm>
            <a:off x="2869630" y="4214818"/>
            <a:ext cx="3772397" cy="2109790"/>
          </a:xfrm>
          <a:prstGeom prst="rect">
            <a:avLst/>
          </a:prstGeom>
          <a:noFill/>
          <a:ln w="9525">
            <a:noFill/>
            <a:miter lim="800000"/>
            <a:headEnd/>
            <a:tailEnd/>
          </a:ln>
          <a:effectLst/>
        </p:spPr>
      </p:pic>
      <p:sp>
        <p:nvSpPr>
          <p:cNvPr id="5" name="Textfeld 4"/>
          <p:cNvSpPr txBox="1"/>
          <p:nvPr/>
        </p:nvSpPr>
        <p:spPr>
          <a:xfrm rot="16200000">
            <a:off x="1977078" y="5128578"/>
            <a:ext cx="1415772" cy="369332"/>
          </a:xfrm>
          <a:prstGeom prst="rect">
            <a:avLst/>
          </a:prstGeom>
          <a:noFill/>
        </p:spPr>
        <p:txBody>
          <a:bodyPr wrap="none" rtlCol="0">
            <a:spAutoFit/>
          </a:bodyPr>
          <a:lstStyle/>
          <a:p>
            <a:r>
              <a:rPr lang="de-DE" smtClean="0"/>
              <a:t>ERF (W/m²)</a:t>
            </a:r>
            <a:endParaRPr lang="de-D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N</a:t>
            </a:r>
            <a:r>
              <a:rPr lang="de-DE" baseline="-25000" smtClean="0"/>
              <a:t>2</a:t>
            </a:r>
            <a:r>
              <a:rPr lang="de-DE" smtClean="0"/>
              <a:t>O (Lachgas)</a:t>
            </a:r>
            <a:endParaRPr lang="de-DE"/>
          </a:p>
        </p:txBody>
      </p:sp>
      <p:sp>
        <p:nvSpPr>
          <p:cNvPr id="3" name="Inhaltsplatzhalter 2"/>
          <p:cNvSpPr>
            <a:spLocks noGrp="1"/>
          </p:cNvSpPr>
          <p:nvPr>
            <p:ph sz="quarter" idx="1"/>
          </p:nvPr>
        </p:nvSpPr>
        <p:spPr/>
        <p:txBody>
          <a:bodyPr/>
          <a:lstStyle/>
          <a:p>
            <a:r>
              <a:rPr lang="de-DE" smtClean="0"/>
              <a:t>2019: 332 ppb, vorindustriell 270 ppb, Beitrag 4% natürlicher und 5% anthropogener Treibhauseffekt</a:t>
            </a:r>
          </a:p>
          <a:p>
            <a:r>
              <a:rPr lang="de-DE" smtClean="0"/>
              <a:t>Natürliche Quellen: Böden, Ozeane</a:t>
            </a:r>
          </a:p>
          <a:p>
            <a:r>
              <a:rPr lang="de-DE" smtClean="0"/>
              <a:t>Anthropogen: Landwirtschaft (Dünger, Jauche), Verbrennung fossiler Brennstoffe, chemische Prozessierung, Abwasser</a:t>
            </a:r>
            <a:endParaRPr lang="de-DE"/>
          </a:p>
        </p:txBody>
      </p:sp>
      <p:pic>
        <p:nvPicPr>
          <p:cNvPr id="7171" name="Picture 3"/>
          <p:cNvPicPr>
            <a:picLocks noChangeAspect="1" noChangeArrowheads="1"/>
          </p:cNvPicPr>
          <p:nvPr/>
        </p:nvPicPr>
        <p:blipFill>
          <a:blip r:embed="rId2"/>
          <a:srcRect/>
          <a:stretch>
            <a:fillRect/>
          </a:stretch>
        </p:blipFill>
        <p:spPr bwMode="auto">
          <a:xfrm>
            <a:off x="2285983" y="4071942"/>
            <a:ext cx="3893795" cy="2185990"/>
          </a:xfrm>
          <a:prstGeom prst="rect">
            <a:avLst/>
          </a:prstGeom>
          <a:noFill/>
          <a:ln w="9525">
            <a:noFill/>
            <a:miter lim="800000"/>
            <a:headEnd/>
            <a:tailEnd/>
          </a:ln>
          <a:effectLst/>
        </p:spPr>
      </p:pic>
      <p:sp>
        <p:nvSpPr>
          <p:cNvPr id="6" name="Textfeld 5"/>
          <p:cNvSpPr txBox="1"/>
          <p:nvPr/>
        </p:nvSpPr>
        <p:spPr>
          <a:xfrm rot="16200000">
            <a:off x="1334136" y="5023790"/>
            <a:ext cx="1415772" cy="369332"/>
          </a:xfrm>
          <a:prstGeom prst="rect">
            <a:avLst/>
          </a:prstGeom>
          <a:noFill/>
        </p:spPr>
        <p:txBody>
          <a:bodyPr wrap="none" rtlCol="0">
            <a:spAutoFit/>
          </a:bodyPr>
          <a:lstStyle/>
          <a:p>
            <a:r>
              <a:rPr lang="de-DE" smtClean="0"/>
              <a:t>ERF (W/m²)</a:t>
            </a:r>
            <a:endParaRPr lang="de-DE"/>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Ozon (O</a:t>
            </a:r>
            <a:r>
              <a:rPr lang="de-DE" baseline="-25000" smtClean="0"/>
              <a:t>3</a:t>
            </a:r>
            <a:r>
              <a:rPr lang="de-DE" smtClean="0"/>
              <a:t>)</a:t>
            </a:r>
            <a:endParaRPr lang="de-DE"/>
          </a:p>
        </p:txBody>
      </p:sp>
      <p:sp>
        <p:nvSpPr>
          <p:cNvPr id="3" name="Inhaltsplatzhalter 2"/>
          <p:cNvSpPr>
            <a:spLocks noGrp="1"/>
          </p:cNvSpPr>
          <p:nvPr>
            <p:ph sz="quarter" idx="1"/>
          </p:nvPr>
        </p:nvSpPr>
        <p:spPr/>
        <p:txBody>
          <a:bodyPr/>
          <a:lstStyle/>
          <a:p>
            <a:r>
              <a:rPr lang="de-DE" smtClean="0"/>
              <a:t>Trägt 11% zum anthropogenen Treibhauseffekt, 8% zum natürlichen bei</a:t>
            </a:r>
          </a:p>
          <a:p>
            <a:r>
              <a:rPr lang="de-DE" smtClean="0"/>
              <a:t>Stratosphäre: UV-Anteil des Sonnenlichts</a:t>
            </a:r>
          </a:p>
          <a:p>
            <a:r>
              <a:rPr lang="de-DE" smtClean="0"/>
              <a:t>Troposphäre: </a:t>
            </a:r>
            <a:br>
              <a:rPr lang="de-DE" smtClean="0"/>
            </a:br>
            <a:r>
              <a:rPr lang="de-DE" smtClean="0"/>
              <a:t>natürlich: Brände, Blitze (N</a:t>
            </a:r>
            <a:r>
              <a:rPr lang="de-DE" baseline="-25000" smtClean="0"/>
              <a:t>2 </a:t>
            </a:r>
            <a:r>
              <a:rPr lang="de-DE" smtClean="0"/>
              <a:t>-&gt; NO</a:t>
            </a:r>
            <a:r>
              <a:rPr lang="de-DE" baseline="-25000" smtClean="0"/>
              <a:t>x </a:t>
            </a:r>
            <a:r>
              <a:rPr lang="de-DE" smtClean="0"/>
              <a:t>-&gt;O</a:t>
            </a:r>
            <a:r>
              <a:rPr lang="de-DE" baseline="-25000" smtClean="0"/>
              <a:t>3</a:t>
            </a:r>
            <a:r>
              <a:rPr lang="de-DE" smtClean="0"/>
              <a:t>)</a:t>
            </a:r>
            <a:br>
              <a:rPr lang="de-DE" smtClean="0"/>
            </a:br>
            <a:r>
              <a:rPr lang="de-DE" smtClean="0"/>
              <a:t>anthropogen: Kraftstoffverbrennung (NO</a:t>
            </a:r>
            <a:r>
              <a:rPr lang="de-DE" baseline="-25000" smtClean="0"/>
              <a:t>x </a:t>
            </a:r>
            <a:r>
              <a:rPr lang="de-DE" smtClean="0"/>
              <a:t>-&gt;O</a:t>
            </a:r>
            <a:r>
              <a:rPr lang="de-DE" baseline="-25000" smtClean="0"/>
              <a:t>3</a:t>
            </a:r>
            <a:r>
              <a:rPr lang="de-DE" smtClean="0"/>
              <a:t>)</a:t>
            </a:r>
            <a:br>
              <a:rPr lang="de-DE" smtClean="0"/>
            </a:br>
            <a:endParaRPr lang="de-DE" smtClean="0"/>
          </a:p>
          <a:p>
            <a:endParaRPr lang="de-DE"/>
          </a:p>
        </p:txBody>
      </p:sp>
      <p:pic>
        <p:nvPicPr>
          <p:cNvPr id="3074" name="Picture 2"/>
          <p:cNvPicPr>
            <a:picLocks noChangeAspect="1" noChangeArrowheads="1"/>
          </p:cNvPicPr>
          <p:nvPr/>
        </p:nvPicPr>
        <p:blipFill>
          <a:blip r:embed="rId2"/>
          <a:srcRect/>
          <a:stretch>
            <a:fillRect/>
          </a:stretch>
        </p:blipFill>
        <p:spPr bwMode="auto">
          <a:xfrm>
            <a:off x="2786050" y="4000504"/>
            <a:ext cx="4286678" cy="22955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Halogenierte, v.a. fluorierte Kohlenwasserstoffe</a:t>
            </a:r>
            <a:endParaRPr lang="de-DE"/>
          </a:p>
        </p:txBody>
      </p:sp>
      <p:sp>
        <p:nvSpPr>
          <p:cNvPr id="3" name="Inhaltsplatzhalter 2"/>
          <p:cNvSpPr>
            <a:spLocks noGrp="1"/>
          </p:cNvSpPr>
          <p:nvPr>
            <p:ph sz="quarter" idx="1"/>
          </p:nvPr>
        </p:nvSpPr>
        <p:spPr/>
        <p:txBody>
          <a:bodyPr/>
          <a:lstStyle/>
          <a:p>
            <a:r>
              <a:rPr lang="de-DE" smtClean="0"/>
              <a:t>Tragen 11% zum anthropogenen Treibhauseffekt beiträgt, Gase kommen nicht natürlich vor</a:t>
            </a:r>
          </a:p>
          <a:p>
            <a:r>
              <a:rPr lang="de-DE" smtClean="0"/>
              <a:t>Seit Verbot FCKW Verlangsamung des Anstiegs</a:t>
            </a:r>
            <a:endParaRPr lang="de-DE"/>
          </a:p>
        </p:txBody>
      </p:sp>
      <p:pic>
        <p:nvPicPr>
          <p:cNvPr id="4098" name="Picture 2"/>
          <p:cNvPicPr>
            <a:picLocks noChangeAspect="1" noChangeArrowheads="1"/>
          </p:cNvPicPr>
          <p:nvPr/>
        </p:nvPicPr>
        <p:blipFill>
          <a:blip r:embed="rId2"/>
          <a:srcRect/>
          <a:stretch>
            <a:fillRect/>
          </a:stretch>
        </p:blipFill>
        <p:spPr bwMode="auto">
          <a:xfrm>
            <a:off x="2285984" y="3643314"/>
            <a:ext cx="4587456" cy="26193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Aerosole</a:t>
            </a:r>
            <a:endParaRPr lang="de-DE"/>
          </a:p>
        </p:txBody>
      </p:sp>
      <p:sp>
        <p:nvSpPr>
          <p:cNvPr id="3" name="Inhaltsplatzhalter 2"/>
          <p:cNvSpPr>
            <a:spLocks noGrp="1"/>
          </p:cNvSpPr>
          <p:nvPr>
            <p:ph sz="quarter" idx="1"/>
          </p:nvPr>
        </p:nvSpPr>
        <p:spPr/>
        <p:txBody>
          <a:bodyPr/>
          <a:lstStyle/>
          <a:p>
            <a:r>
              <a:rPr lang="de-DE" smtClean="0"/>
              <a:t>Kleinste Feststoffpartikel in der Atmosphäre</a:t>
            </a:r>
          </a:p>
          <a:p>
            <a:r>
              <a:rPr lang="de-DE" smtClean="0"/>
              <a:t>Entstehung durch Verbrennung von Biomasse und fossilen Brennstoffen</a:t>
            </a:r>
          </a:p>
          <a:p>
            <a:r>
              <a:rPr lang="de-DE" smtClean="0"/>
              <a:t>Schwächt Einstrahlung des Sonnenlichts durch Streuung und Absorption</a:t>
            </a:r>
          </a:p>
          <a:p>
            <a:r>
              <a:rPr lang="de-DE" smtClean="0"/>
              <a:t>Verstärkt Wolkenbildung</a:t>
            </a:r>
            <a:endParaRPr lang="de-DE"/>
          </a:p>
        </p:txBody>
      </p:sp>
      <p:pic>
        <p:nvPicPr>
          <p:cNvPr id="1027" name="Picture 3"/>
          <p:cNvPicPr>
            <a:picLocks noChangeAspect="1" noChangeArrowheads="1"/>
          </p:cNvPicPr>
          <p:nvPr/>
        </p:nvPicPr>
        <p:blipFill>
          <a:blip r:embed="rId3"/>
          <a:srcRect/>
          <a:stretch>
            <a:fillRect/>
          </a:stretch>
        </p:blipFill>
        <p:spPr bwMode="auto">
          <a:xfrm>
            <a:off x="4857752" y="4000504"/>
            <a:ext cx="4076700" cy="21240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80987" y="4071942"/>
            <a:ext cx="4219575" cy="2076450"/>
          </a:xfrm>
          <a:prstGeom prst="rect">
            <a:avLst/>
          </a:prstGeom>
          <a:noFill/>
          <a:ln w="9525">
            <a:noFill/>
            <a:miter lim="800000"/>
            <a:headEnd/>
            <a:tailEnd/>
          </a:ln>
          <a:effectLst/>
        </p:spPr>
      </p:pic>
      <p:sp>
        <p:nvSpPr>
          <p:cNvPr id="7" name="Textfeld 6"/>
          <p:cNvSpPr txBox="1"/>
          <p:nvPr/>
        </p:nvSpPr>
        <p:spPr>
          <a:xfrm rot="16200000">
            <a:off x="-451813" y="5023790"/>
            <a:ext cx="1415772" cy="369332"/>
          </a:xfrm>
          <a:prstGeom prst="rect">
            <a:avLst/>
          </a:prstGeom>
          <a:noFill/>
        </p:spPr>
        <p:txBody>
          <a:bodyPr wrap="none" rtlCol="0">
            <a:spAutoFit/>
          </a:bodyPr>
          <a:lstStyle/>
          <a:p>
            <a:r>
              <a:rPr lang="de-DE" smtClean="0"/>
              <a:t>ERF (W/m²)</a:t>
            </a:r>
            <a:endParaRPr lang="de-DE"/>
          </a:p>
        </p:txBody>
      </p:sp>
      <p:sp>
        <p:nvSpPr>
          <p:cNvPr id="8" name="Textfeld 7"/>
          <p:cNvSpPr txBox="1"/>
          <p:nvPr/>
        </p:nvSpPr>
        <p:spPr>
          <a:xfrm rot="16200000">
            <a:off x="4108076" y="4952353"/>
            <a:ext cx="1415772" cy="369332"/>
          </a:xfrm>
          <a:prstGeom prst="rect">
            <a:avLst/>
          </a:prstGeom>
          <a:noFill/>
        </p:spPr>
        <p:txBody>
          <a:bodyPr wrap="none" rtlCol="0">
            <a:spAutoFit/>
          </a:bodyPr>
          <a:lstStyle/>
          <a:p>
            <a:r>
              <a:rPr lang="de-DE" smtClean="0"/>
              <a:t>ERF (W/m²)</a:t>
            </a:r>
            <a:endParaRPr lang="de-D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Wolken-Feedback (IPCC S. 971)</a:t>
            </a:r>
            <a:endParaRPr lang="de-DE"/>
          </a:p>
        </p:txBody>
      </p:sp>
      <p:sp>
        <p:nvSpPr>
          <p:cNvPr id="4" name="Inhaltsplatzhalter 3"/>
          <p:cNvSpPr>
            <a:spLocks noGrp="1"/>
          </p:cNvSpPr>
          <p:nvPr>
            <p:ph sz="quarter" idx="1"/>
          </p:nvPr>
        </p:nvSpPr>
        <p:spPr/>
        <p:txBody>
          <a:bodyPr/>
          <a:lstStyle/>
          <a:p>
            <a:r>
              <a:rPr lang="de-DE" smtClean="0"/>
              <a:t>Kompliziert: hohe Wolken positiv, niedere negativ</a:t>
            </a:r>
          </a:p>
          <a:p>
            <a:r>
              <a:rPr lang="de-DE" smtClean="0"/>
              <a:t>Im Detail noch komplizierter!</a:t>
            </a:r>
            <a:endParaRPr lang="de-DE"/>
          </a:p>
        </p:txBody>
      </p:sp>
      <p:pic>
        <p:nvPicPr>
          <p:cNvPr id="9218" name="Picture 2"/>
          <p:cNvPicPr>
            <a:picLocks noChangeAspect="1" noChangeArrowheads="1"/>
          </p:cNvPicPr>
          <p:nvPr/>
        </p:nvPicPr>
        <p:blipFill>
          <a:blip r:embed="rId3"/>
          <a:srcRect/>
          <a:stretch>
            <a:fillRect/>
          </a:stretch>
        </p:blipFill>
        <p:spPr bwMode="auto">
          <a:xfrm>
            <a:off x="314325" y="2214554"/>
            <a:ext cx="8829675"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Wolken-Feedback (IPCC S. 975)</a:t>
            </a:r>
            <a:endParaRPr lang="de-DE"/>
          </a:p>
        </p:txBody>
      </p:sp>
      <p:sp>
        <p:nvSpPr>
          <p:cNvPr id="4" name="Inhaltsplatzhalter 3"/>
          <p:cNvSpPr>
            <a:spLocks noGrp="1"/>
          </p:cNvSpPr>
          <p:nvPr>
            <p:ph sz="quarter" idx="1"/>
          </p:nvPr>
        </p:nvSpPr>
        <p:spPr/>
        <p:txBody>
          <a:bodyPr/>
          <a:lstStyle/>
          <a:p>
            <a:r>
              <a:rPr lang="de-DE" smtClean="0"/>
              <a:t>Detaillierte Analyse: Feedback Wolken bei Temperaturerhöhung ist positiv!!</a:t>
            </a:r>
          </a:p>
          <a:p>
            <a:r>
              <a:rPr lang="de-DE" smtClean="0"/>
              <a:t>Ergebnis: +0.42 W/m²/°C</a:t>
            </a:r>
          </a:p>
          <a:p>
            <a:r>
              <a:rPr lang="de-DE" smtClean="0"/>
              <a:t>Likely: +0.12 – +0.72 W/m²/°C</a:t>
            </a:r>
          </a:p>
          <a:p>
            <a:r>
              <a:rPr lang="de-DE" smtClean="0"/>
              <a:t>Very likely: -0.10 – +0.94 W/m²/°C</a:t>
            </a:r>
            <a:endParaRPr lang="de-DE"/>
          </a:p>
        </p:txBody>
      </p:sp>
      <p:pic>
        <p:nvPicPr>
          <p:cNvPr id="8194" name="Picture 2"/>
          <p:cNvPicPr>
            <a:picLocks noChangeAspect="1" noChangeArrowheads="1"/>
          </p:cNvPicPr>
          <p:nvPr/>
        </p:nvPicPr>
        <p:blipFill>
          <a:blip r:embed="rId2"/>
          <a:srcRect/>
          <a:stretch>
            <a:fillRect/>
          </a:stretch>
        </p:blipFill>
        <p:spPr bwMode="auto">
          <a:xfrm>
            <a:off x="0" y="3643314"/>
            <a:ext cx="9144000" cy="2417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Landnutzung</a:t>
            </a:r>
            <a:endParaRPr lang="de-DE"/>
          </a:p>
        </p:txBody>
      </p:sp>
      <p:sp>
        <p:nvSpPr>
          <p:cNvPr id="3" name="Inhaltsplatzhalter 2"/>
          <p:cNvSpPr>
            <a:spLocks noGrp="1"/>
          </p:cNvSpPr>
          <p:nvPr>
            <p:ph sz="quarter" idx="1"/>
          </p:nvPr>
        </p:nvSpPr>
        <p:spPr/>
        <p:txBody>
          <a:bodyPr/>
          <a:lstStyle/>
          <a:p>
            <a:r>
              <a:rPr lang="de-DE" smtClean="0"/>
              <a:t>Primärer Effekt: Änderung Albedo</a:t>
            </a:r>
          </a:p>
          <a:p>
            <a:r>
              <a:rPr lang="de-DE" smtClean="0"/>
              <a:t>Albedo	Wald			5%-18%</a:t>
            </a:r>
            <a:br>
              <a:rPr lang="de-DE" smtClean="0"/>
            </a:br>
            <a:r>
              <a:rPr lang="de-DE" smtClean="0"/>
              <a:t>		Gras/Feld		18%-26%</a:t>
            </a:r>
            <a:br>
              <a:rPr lang="de-DE" smtClean="0"/>
            </a:br>
            <a:r>
              <a:rPr lang="de-DE" smtClean="0"/>
              <a:t>		Wüste		30%</a:t>
            </a:r>
          </a:p>
          <a:p>
            <a:r>
              <a:rPr lang="de-DE" smtClean="0"/>
              <a:t>Rodung der Wälder führte zu Zunahme der Albedo</a:t>
            </a:r>
          </a:p>
          <a:p>
            <a:r>
              <a:rPr lang="de-DE" smtClean="0"/>
              <a:t>In Schnee-Regionen dadurch verstärkt, dass Schnee auf offenen Flächen wirksamer reflektiert</a:t>
            </a:r>
          </a:p>
        </p:txBody>
      </p:sp>
      <p:pic>
        <p:nvPicPr>
          <p:cNvPr id="2050" name="Picture 2"/>
          <p:cNvPicPr>
            <a:picLocks noChangeAspect="1" noChangeArrowheads="1"/>
          </p:cNvPicPr>
          <p:nvPr/>
        </p:nvPicPr>
        <p:blipFill>
          <a:blip r:embed="rId2"/>
          <a:srcRect/>
          <a:stretch>
            <a:fillRect/>
          </a:stretch>
        </p:blipFill>
        <p:spPr bwMode="auto">
          <a:xfrm>
            <a:off x="2857488" y="4500570"/>
            <a:ext cx="3343275" cy="1695450"/>
          </a:xfrm>
          <a:prstGeom prst="rect">
            <a:avLst/>
          </a:prstGeom>
          <a:noFill/>
          <a:ln w="9525">
            <a:noFill/>
            <a:miter lim="800000"/>
            <a:headEnd/>
            <a:tailEnd/>
          </a:ln>
          <a:effectLst/>
        </p:spPr>
      </p:pic>
      <p:sp>
        <p:nvSpPr>
          <p:cNvPr id="5" name="Textfeld 4"/>
          <p:cNvSpPr txBox="1"/>
          <p:nvPr/>
        </p:nvSpPr>
        <p:spPr>
          <a:xfrm rot="16200000">
            <a:off x="1977078" y="5238104"/>
            <a:ext cx="1415772" cy="369332"/>
          </a:xfrm>
          <a:prstGeom prst="rect">
            <a:avLst/>
          </a:prstGeom>
          <a:noFill/>
        </p:spPr>
        <p:txBody>
          <a:bodyPr wrap="none" rtlCol="0">
            <a:spAutoFit/>
          </a:bodyPr>
          <a:lstStyle/>
          <a:p>
            <a:r>
              <a:rPr lang="de-DE" smtClean="0"/>
              <a:t>ERF (W/m²)</a:t>
            </a:r>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Der neuste IPCC-Report</a:t>
            </a:r>
            <a:endParaRPr lang="de-DE"/>
          </a:p>
        </p:txBody>
      </p:sp>
      <p:sp>
        <p:nvSpPr>
          <p:cNvPr id="3" name="Textplatzhalter 2"/>
          <p:cNvSpPr>
            <a:spLocks noGrp="1"/>
          </p:cNvSpPr>
          <p:nvPr>
            <p:ph type="body" idx="1"/>
          </p:nvPr>
        </p:nvSpPr>
        <p:spPr/>
        <p:txBody>
          <a:bodyPr/>
          <a:lstStyle/>
          <a:p>
            <a:r>
              <a:rPr lang="de-DE" smtClean="0"/>
              <a:t>AR6 – The Physical Science Basis</a:t>
            </a:r>
            <a:endParaRPr lang="de-D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Vulkanismus</a:t>
            </a:r>
            <a:endParaRPr lang="de-DE"/>
          </a:p>
        </p:txBody>
      </p:sp>
      <p:sp>
        <p:nvSpPr>
          <p:cNvPr id="3" name="Inhaltsplatzhalter 2"/>
          <p:cNvSpPr>
            <a:spLocks noGrp="1"/>
          </p:cNvSpPr>
          <p:nvPr>
            <p:ph sz="quarter" idx="1"/>
          </p:nvPr>
        </p:nvSpPr>
        <p:spPr/>
        <p:txBody>
          <a:bodyPr>
            <a:normAutofit fontScale="92500"/>
          </a:bodyPr>
          <a:lstStyle/>
          <a:p>
            <a:r>
              <a:rPr lang="de-DE" smtClean="0"/>
              <a:t>Explosive Ausbrüche =&gt; Partikel und Gase in die Stratosphäre</a:t>
            </a:r>
          </a:p>
          <a:p>
            <a:r>
              <a:rPr lang="de-DE" smtClean="0"/>
              <a:t>Aus SO</a:t>
            </a:r>
            <a:r>
              <a:rPr lang="de-DE" baseline="-25000" smtClean="0"/>
              <a:t>2</a:t>
            </a:r>
            <a:r>
              <a:rPr lang="de-DE" smtClean="0"/>
              <a:t> werden H</a:t>
            </a:r>
            <a:r>
              <a:rPr lang="de-DE" baseline="-25000" smtClean="0"/>
              <a:t>2</a:t>
            </a:r>
            <a:r>
              <a:rPr lang="de-DE" smtClean="0"/>
              <a:t>SO</a:t>
            </a:r>
            <a:r>
              <a:rPr lang="de-DE" baseline="-25000" smtClean="0"/>
              <a:t>4</a:t>
            </a:r>
            <a:r>
              <a:rPr lang="de-DE" smtClean="0"/>
              <a:t>-Tröpfchen, die als Aerosol ein bis drei Jahre in der Stratosphäre bleiben</a:t>
            </a:r>
          </a:p>
          <a:p>
            <a:r>
              <a:rPr lang="de-DE" smtClean="0"/>
              <a:t>Streuung des Sonnenlichts in der Stratosphäre</a:t>
            </a:r>
          </a:p>
          <a:p>
            <a:r>
              <a:rPr lang="de-DE" smtClean="0"/>
              <a:t>Folge: Erwärmung der Stratosphäre, Abkühlung der Troposphäre</a:t>
            </a:r>
          </a:p>
          <a:p>
            <a:r>
              <a:rPr lang="de-DE" smtClean="0"/>
              <a:t>Z.B. 1815 Tambora-Eruption, 1816 Jahr ohne Sommer, </a:t>
            </a:r>
            <a:br>
              <a:rPr lang="de-DE" smtClean="0"/>
            </a:br>
            <a:r>
              <a:rPr lang="de-DE" smtClean="0"/>
              <a:t>bis zu 3°C kälter, Strahlungsantrieb -25 W/m²</a:t>
            </a:r>
          </a:p>
          <a:p>
            <a:r>
              <a:rPr lang="de-DE" smtClean="0"/>
              <a:t>Effekte auf längere Sicht gering</a:t>
            </a:r>
          </a:p>
          <a:p>
            <a:r>
              <a:rPr lang="de-DE" smtClean="0"/>
              <a:t>CO</a:t>
            </a:r>
            <a:r>
              <a:rPr lang="de-DE" baseline="-25000" smtClean="0"/>
              <a:t>2</a:t>
            </a:r>
            <a:r>
              <a:rPr lang="de-DE" smtClean="0"/>
              <a:t> aus Vulkanen nur 1,6% des anthropogenen Ausstoßes im Jahr 2018</a:t>
            </a:r>
            <a:endParaRPr lang="de-DE"/>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mtClean="0"/>
              <a:t>Variabilitätsmoden</a:t>
            </a:r>
            <a:endParaRPr lang="de-DE"/>
          </a:p>
        </p:txBody>
      </p:sp>
      <p:sp>
        <p:nvSpPr>
          <p:cNvPr id="3" name="Inhaltsplatzhalter 2"/>
          <p:cNvSpPr>
            <a:spLocks noGrp="1"/>
          </p:cNvSpPr>
          <p:nvPr>
            <p:ph sz="quarter" idx="1"/>
          </p:nvPr>
        </p:nvSpPr>
        <p:spPr/>
        <p:txBody>
          <a:bodyPr>
            <a:normAutofit/>
          </a:bodyPr>
          <a:lstStyle/>
          <a:p>
            <a:r>
              <a:rPr lang="de-DE" sz="2400" smtClean="0"/>
              <a:t>In Jahren- bis Dekaden wiederkehrende großräumige Muster in Druck, Temperatur, Niederschlag</a:t>
            </a:r>
          </a:p>
        </p:txBody>
      </p:sp>
      <p:pic>
        <p:nvPicPr>
          <p:cNvPr id="4098" name="Picture 2"/>
          <p:cNvPicPr>
            <a:picLocks noChangeAspect="1" noChangeArrowheads="1"/>
          </p:cNvPicPr>
          <p:nvPr/>
        </p:nvPicPr>
        <p:blipFill>
          <a:blip r:embed="rId2"/>
          <a:srcRect/>
          <a:stretch>
            <a:fillRect/>
          </a:stretch>
        </p:blipFill>
        <p:spPr bwMode="auto">
          <a:xfrm>
            <a:off x="0" y="2786058"/>
            <a:ext cx="4314825" cy="34766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467225" y="2786058"/>
            <a:ext cx="4676775" cy="3590925"/>
          </a:xfrm>
          <a:prstGeom prst="rect">
            <a:avLst/>
          </a:prstGeom>
          <a:noFill/>
          <a:ln w="9525">
            <a:noFill/>
            <a:miter lim="800000"/>
            <a:headEnd/>
            <a:tailEnd/>
          </a:ln>
          <a:effectLst/>
        </p:spPr>
      </p:pic>
      <p:sp>
        <p:nvSpPr>
          <p:cNvPr id="7" name="Textfeld 6"/>
          <p:cNvSpPr txBox="1"/>
          <p:nvPr/>
        </p:nvSpPr>
        <p:spPr>
          <a:xfrm>
            <a:off x="3000364" y="6357958"/>
            <a:ext cx="2056973" cy="369332"/>
          </a:xfrm>
          <a:prstGeom prst="rect">
            <a:avLst/>
          </a:prstGeom>
          <a:noFill/>
        </p:spPr>
        <p:txBody>
          <a:bodyPr wrap="none" rtlCol="0">
            <a:spAutoFit/>
          </a:bodyPr>
          <a:lstStyle/>
          <a:p>
            <a:r>
              <a:rPr lang="de-DE" smtClean="0"/>
              <a:t>Aus IPCC S. 2157</a:t>
            </a:r>
            <a:endParaRPr lang="de-DE"/>
          </a:p>
        </p:txBody>
      </p:sp>
      <p:sp>
        <p:nvSpPr>
          <p:cNvPr id="8" name="Textfeld 7"/>
          <p:cNvSpPr txBox="1"/>
          <p:nvPr/>
        </p:nvSpPr>
        <p:spPr>
          <a:xfrm>
            <a:off x="285720" y="2357430"/>
            <a:ext cx="4474366" cy="369332"/>
          </a:xfrm>
          <a:prstGeom prst="rect">
            <a:avLst/>
          </a:prstGeom>
          <a:noFill/>
        </p:spPr>
        <p:txBody>
          <a:bodyPr wrap="none" rtlCol="0">
            <a:spAutoFit/>
          </a:bodyPr>
          <a:lstStyle/>
          <a:p>
            <a:r>
              <a:rPr lang="de-DE" smtClean="0"/>
              <a:t>Beispiel (NAO = North Atlantic Oscillation)</a:t>
            </a:r>
            <a:endParaRPr lang="de-DE"/>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Zeitverhalten NAO: Frequenzkomponenten im Jahres bis Dekadenbereich</a:t>
            </a:r>
            <a:endParaRPr lang="de-DE"/>
          </a:p>
        </p:txBody>
      </p:sp>
      <p:sp>
        <p:nvSpPr>
          <p:cNvPr id="3" name="Inhaltsplatzhalter 2"/>
          <p:cNvSpPr>
            <a:spLocks noGrp="1"/>
          </p:cNvSpPr>
          <p:nvPr>
            <p:ph sz="quarter" idx="1"/>
          </p:nvPr>
        </p:nvSpPr>
        <p:spPr>
          <a:xfrm>
            <a:off x="457200" y="4143380"/>
            <a:ext cx="8229600" cy="2013580"/>
          </a:xfrm>
        </p:spPr>
        <p:txBody>
          <a:bodyPr/>
          <a:lstStyle/>
          <a:p>
            <a:r>
              <a:rPr lang="de-DE" smtClean="0"/>
              <a:t>Wichtige Moden</a:t>
            </a:r>
            <a:endParaRPr lang="de-DE"/>
          </a:p>
        </p:txBody>
      </p:sp>
      <p:pic>
        <p:nvPicPr>
          <p:cNvPr id="5122" name="Picture 2"/>
          <p:cNvPicPr>
            <a:picLocks noChangeAspect="1" noChangeArrowheads="1"/>
          </p:cNvPicPr>
          <p:nvPr/>
        </p:nvPicPr>
        <p:blipFill>
          <a:blip r:embed="rId2"/>
          <a:srcRect/>
          <a:stretch>
            <a:fillRect/>
          </a:stretch>
        </p:blipFill>
        <p:spPr bwMode="auto">
          <a:xfrm>
            <a:off x="0" y="1571612"/>
            <a:ext cx="8915400" cy="2495550"/>
          </a:xfrm>
          <a:prstGeom prst="rect">
            <a:avLst/>
          </a:prstGeom>
          <a:noFill/>
          <a:ln w="9525">
            <a:noFill/>
            <a:miter lim="800000"/>
            <a:headEnd/>
            <a:tailEnd/>
          </a:ln>
          <a:effectLst/>
        </p:spPr>
      </p:pic>
      <p:sp>
        <p:nvSpPr>
          <p:cNvPr id="5" name="Textfeld 4"/>
          <p:cNvSpPr txBox="1"/>
          <p:nvPr/>
        </p:nvSpPr>
        <p:spPr>
          <a:xfrm>
            <a:off x="6929454" y="1000108"/>
            <a:ext cx="2056973" cy="369332"/>
          </a:xfrm>
          <a:prstGeom prst="rect">
            <a:avLst/>
          </a:prstGeom>
          <a:noFill/>
        </p:spPr>
        <p:txBody>
          <a:bodyPr wrap="none" rtlCol="0">
            <a:spAutoFit/>
          </a:bodyPr>
          <a:lstStyle/>
          <a:p>
            <a:r>
              <a:rPr lang="de-DE" smtClean="0"/>
              <a:t>Aus IPCC S. 2157</a:t>
            </a:r>
            <a:endParaRPr lang="de-DE"/>
          </a:p>
        </p:txBody>
      </p:sp>
      <p:pic>
        <p:nvPicPr>
          <p:cNvPr id="6" name="Picture 2"/>
          <p:cNvPicPr>
            <a:picLocks noChangeAspect="1" noChangeArrowheads="1"/>
          </p:cNvPicPr>
          <p:nvPr/>
        </p:nvPicPr>
        <p:blipFill>
          <a:blip r:embed="rId3"/>
          <a:srcRect/>
          <a:stretch>
            <a:fillRect/>
          </a:stretch>
        </p:blipFill>
        <p:spPr bwMode="auto">
          <a:xfrm>
            <a:off x="3929058" y="4333698"/>
            <a:ext cx="2786082" cy="25243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Variabilitätsmoden</a:t>
            </a:r>
            <a:br>
              <a:rPr lang="de-DE" smtClean="0"/>
            </a:br>
            <a:r>
              <a:rPr lang="de-DE" smtClean="0"/>
              <a:t>IPCC 2153-2180 Modes of Variability</a:t>
            </a:r>
            <a:endParaRPr lang="de-DE"/>
          </a:p>
        </p:txBody>
      </p:sp>
      <p:sp>
        <p:nvSpPr>
          <p:cNvPr id="3" name="Inhaltsplatzhalter 2"/>
          <p:cNvSpPr>
            <a:spLocks noGrp="1"/>
          </p:cNvSpPr>
          <p:nvPr>
            <p:ph sz="quarter" idx="1"/>
          </p:nvPr>
        </p:nvSpPr>
        <p:spPr/>
        <p:txBody>
          <a:bodyPr>
            <a:normAutofit fontScale="92500" lnSpcReduction="20000"/>
          </a:bodyPr>
          <a:lstStyle/>
          <a:p>
            <a:r>
              <a:rPr lang="de-DE" smtClean="0"/>
              <a:t>Kritiker monierten die Nichtberücksichtigung der Variabilitätsmoden in früheren IPCC-Berichten</a:t>
            </a:r>
          </a:p>
          <a:p>
            <a:r>
              <a:rPr lang="de-DE" smtClean="0"/>
              <a:t>Ursache war unsicherer Wissensstand</a:t>
            </a:r>
          </a:p>
          <a:p>
            <a:r>
              <a:rPr lang="de-DE" smtClean="0"/>
              <a:t>Nehmen in AR6 jetzt Raum ein</a:t>
            </a:r>
          </a:p>
          <a:p>
            <a:r>
              <a:rPr lang="de-DE" smtClean="0"/>
              <a:t>Entstehung der Moden durch intrinsische Effekte in der Atmosphäre oder durch Koppelung mit Ozeanströmungen</a:t>
            </a:r>
          </a:p>
          <a:p>
            <a:r>
              <a:rPr lang="de-DE" smtClean="0"/>
              <a:t>Ergebnis: Zyklen modulieren die Klimaveränderung mit Periodizitäten oder Quasi-Periodizitäten von einigen Dekaden bis einigen Jahren, modulierender Einfluss auf Temperaturanstieg ist sichtbar</a:t>
            </a:r>
          </a:p>
          <a:p>
            <a:r>
              <a:rPr lang="de-DE" smtClean="0"/>
              <a:t>Untersuchungszeitraum für Temperatur mittlerweile lange genug und Anstieg steil genug, um auszuschließen, dass Moden die Ursache sind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el 22"/>
          <p:cNvSpPr>
            <a:spLocks noGrp="1"/>
          </p:cNvSpPr>
          <p:nvPr>
            <p:ph type="title"/>
          </p:nvPr>
        </p:nvSpPr>
        <p:spPr/>
        <p:txBody>
          <a:bodyPr>
            <a:normAutofit fontScale="90000"/>
          </a:bodyPr>
          <a:lstStyle/>
          <a:p>
            <a:r>
              <a:rPr lang="de-DE" smtClean="0"/>
              <a:t>Sonne</a:t>
            </a:r>
            <a:br>
              <a:rPr lang="de-DE" smtClean="0"/>
            </a:br>
            <a:endParaRPr lang="de-DE"/>
          </a:p>
        </p:txBody>
      </p:sp>
      <p:sp>
        <p:nvSpPr>
          <p:cNvPr id="3" name="Bogen 2"/>
          <p:cNvSpPr/>
          <p:nvPr/>
        </p:nvSpPr>
        <p:spPr>
          <a:xfrm flipH="1">
            <a:off x="6357950" y="1928802"/>
            <a:ext cx="2571768" cy="2286016"/>
          </a:xfrm>
          <a:prstGeom prst="arc">
            <a:avLst/>
          </a:prstGeom>
          <a:solidFill>
            <a:srgbClr val="FFFF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 name="Textfeld 3"/>
          <p:cNvSpPr txBox="1"/>
          <p:nvPr/>
        </p:nvSpPr>
        <p:spPr>
          <a:xfrm>
            <a:off x="5511171" y="1428736"/>
            <a:ext cx="3187091" cy="369332"/>
          </a:xfrm>
          <a:prstGeom prst="rect">
            <a:avLst/>
          </a:prstGeom>
          <a:noFill/>
        </p:spPr>
        <p:txBody>
          <a:bodyPr wrap="none" rtlCol="0">
            <a:spAutoFit/>
          </a:bodyPr>
          <a:lstStyle/>
          <a:p>
            <a:r>
              <a:rPr lang="de-DE" smtClean="0"/>
              <a:t>Photosphäre – Planck-Spektrum</a:t>
            </a:r>
            <a:endParaRPr lang="de-DE"/>
          </a:p>
        </p:txBody>
      </p:sp>
      <p:sp>
        <p:nvSpPr>
          <p:cNvPr id="5" name="Textfeld 4"/>
          <p:cNvSpPr txBox="1"/>
          <p:nvPr/>
        </p:nvSpPr>
        <p:spPr>
          <a:xfrm>
            <a:off x="5296857" y="1071546"/>
            <a:ext cx="3082639" cy="369332"/>
          </a:xfrm>
          <a:prstGeom prst="rect">
            <a:avLst/>
          </a:prstGeom>
          <a:noFill/>
        </p:spPr>
        <p:txBody>
          <a:bodyPr wrap="none" rtlCol="0">
            <a:spAutoFit/>
          </a:bodyPr>
          <a:lstStyle/>
          <a:p>
            <a:r>
              <a:rPr lang="de-DE" smtClean="0"/>
              <a:t>Chromosphäre – </a:t>
            </a:r>
            <a:r>
              <a:rPr lang="de-DE" err="1" smtClean="0"/>
              <a:t>UV+Strahlung</a:t>
            </a:r>
            <a:endParaRPr lang="de-DE"/>
          </a:p>
        </p:txBody>
      </p:sp>
      <p:sp>
        <p:nvSpPr>
          <p:cNvPr id="6" name="Textfeld 5"/>
          <p:cNvSpPr txBox="1"/>
          <p:nvPr/>
        </p:nvSpPr>
        <p:spPr>
          <a:xfrm>
            <a:off x="5368295" y="714356"/>
            <a:ext cx="3657989" cy="369332"/>
          </a:xfrm>
          <a:prstGeom prst="rect">
            <a:avLst/>
          </a:prstGeom>
          <a:noFill/>
        </p:spPr>
        <p:txBody>
          <a:bodyPr wrap="none" rtlCol="0">
            <a:spAutoFit/>
          </a:bodyPr>
          <a:lstStyle/>
          <a:p>
            <a:r>
              <a:rPr lang="de-DE" smtClean="0"/>
              <a:t>Corona – Sonnenwind (Plasmastrom)</a:t>
            </a:r>
            <a:endParaRPr lang="de-DE"/>
          </a:p>
        </p:txBody>
      </p:sp>
      <p:cxnSp>
        <p:nvCxnSpPr>
          <p:cNvPr id="8" name="Gerade Verbindung mit Pfeil 7"/>
          <p:cNvCxnSpPr/>
          <p:nvPr/>
        </p:nvCxnSpPr>
        <p:spPr>
          <a:xfrm rot="10800000">
            <a:off x="1428728" y="2928934"/>
            <a:ext cx="464347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rot="10800000">
            <a:off x="1643042" y="2500306"/>
            <a:ext cx="4429156" cy="15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rot="10800000">
            <a:off x="1357290" y="2000240"/>
            <a:ext cx="4714908" cy="1588"/>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715140" y="2285992"/>
            <a:ext cx="1858201" cy="1477328"/>
          </a:xfrm>
          <a:prstGeom prst="rect">
            <a:avLst/>
          </a:prstGeom>
          <a:noFill/>
        </p:spPr>
        <p:txBody>
          <a:bodyPr wrap="none" rtlCol="0">
            <a:spAutoFit/>
          </a:bodyPr>
          <a:lstStyle/>
          <a:p>
            <a:r>
              <a:rPr lang="de-DE" b="1" smtClean="0"/>
              <a:t>Sonnenaktivität</a:t>
            </a:r>
          </a:p>
          <a:p>
            <a:r>
              <a:rPr lang="de-DE" smtClean="0"/>
              <a:t>Aufsteigen von</a:t>
            </a:r>
            <a:br>
              <a:rPr lang="de-DE" smtClean="0"/>
            </a:br>
            <a:r>
              <a:rPr lang="de-DE" smtClean="0"/>
              <a:t>magnetischen </a:t>
            </a:r>
          </a:p>
          <a:p>
            <a:r>
              <a:rPr lang="de-DE" smtClean="0"/>
              <a:t>Flussröhren</a:t>
            </a:r>
          </a:p>
          <a:p>
            <a:r>
              <a:rPr lang="de-DE" smtClean="0"/>
              <a:t>Im Sonnenplasma</a:t>
            </a:r>
            <a:endParaRPr lang="de-DE"/>
          </a:p>
        </p:txBody>
      </p:sp>
      <p:sp>
        <p:nvSpPr>
          <p:cNvPr id="12" name="Textfeld 11"/>
          <p:cNvSpPr txBox="1"/>
          <p:nvPr/>
        </p:nvSpPr>
        <p:spPr>
          <a:xfrm>
            <a:off x="3643306" y="2643182"/>
            <a:ext cx="1770485" cy="369332"/>
          </a:xfrm>
          <a:prstGeom prst="rect">
            <a:avLst/>
          </a:prstGeom>
          <a:noFill/>
        </p:spPr>
        <p:txBody>
          <a:bodyPr wrap="none" rtlCol="0">
            <a:spAutoFit/>
          </a:bodyPr>
          <a:lstStyle/>
          <a:p>
            <a:r>
              <a:rPr lang="de-DE" smtClean="0"/>
              <a:t>Planck-Spektrum</a:t>
            </a:r>
            <a:endParaRPr lang="de-DE"/>
          </a:p>
        </p:txBody>
      </p:sp>
      <p:sp>
        <p:nvSpPr>
          <p:cNvPr id="13" name="Textfeld 12"/>
          <p:cNvSpPr txBox="1"/>
          <p:nvPr/>
        </p:nvSpPr>
        <p:spPr>
          <a:xfrm>
            <a:off x="3714744" y="2143116"/>
            <a:ext cx="1430263" cy="369332"/>
          </a:xfrm>
          <a:prstGeom prst="rect">
            <a:avLst/>
          </a:prstGeom>
          <a:noFill/>
        </p:spPr>
        <p:txBody>
          <a:bodyPr wrap="none" rtlCol="0">
            <a:spAutoFit/>
          </a:bodyPr>
          <a:lstStyle/>
          <a:p>
            <a:r>
              <a:rPr lang="de-DE" smtClean="0"/>
              <a:t>UV-Strahlung</a:t>
            </a:r>
            <a:endParaRPr lang="de-DE"/>
          </a:p>
        </p:txBody>
      </p:sp>
      <p:sp>
        <p:nvSpPr>
          <p:cNvPr id="14" name="Textfeld 13"/>
          <p:cNvSpPr txBox="1"/>
          <p:nvPr/>
        </p:nvSpPr>
        <p:spPr>
          <a:xfrm>
            <a:off x="3714744" y="1643050"/>
            <a:ext cx="1353256" cy="369332"/>
          </a:xfrm>
          <a:prstGeom prst="rect">
            <a:avLst/>
          </a:prstGeom>
          <a:noFill/>
        </p:spPr>
        <p:txBody>
          <a:bodyPr wrap="none" rtlCol="0">
            <a:spAutoFit/>
          </a:bodyPr>
          <a:lstStyle/>
          <a:p>
            <a:r>
              <a:rPr lang="de-DE" smtClean="0"/>
              <a:t>Sonnenwind</a:t>
            </a:r>
            <a:endParaRPr lang="de-DE"/>
          </a:p>
        </p:txBody>
      </p:sp>
      <p:sp>
        <p:nvSpPr>
          <p:cNvPr id="15" name="Ellipse 14"/>
          <p:cNvSpPr/>
          <p:nvPr/>
        </p:nvSpPr>
        <p:spPr>
          <a:xfrm>
            <a:off x="500034" y="2000240"/>
            <a:ext cx="1000132"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t>Erde</a:t>
            </a:r>
            <a:endParaRPr lang="de-DE"/>
          </a:p>
        </p:txBody>
      </p:sp>
      <p:cxnSp>
        <p:nvCxnSpPr>
          <p:cNvPr id="17" name="Gerade Verbindung mit Pfeil 16"/>
          <p:cNvCxnSpPr/>
          <p:nvPr/>
        </p:nvCxnSpPr>
        <p:spPr>
          <a:xfrm rot="5400000">
            <a:off x="1428728" y="1071546"/>
            <a:ext cx="785818" cy="642942"/>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285720" y="714356"/>
            <a:ext cx="4640438" cy="369332"/>
          </a:xfrm>
          <a:prstGeom prst="rect">
            <a:avLst/>
          </a:prstGeom>
          <a:noFill/>
        </p:spPr>
        <p:txBody>
          <a:bodyPr wrap="none" rtlCol="0">
            <a:spAutoFit/>
          </a:bodyPr>
          <a:lstStyle/>
          <a:p>
            <a:r>
              <a:rPr lang="de-DE" smtClean="0"/>
              <a:t>Kosmische Strahlung (-&gt; Kondensationskeime)</a:t>
            </a:r>
            <a:endParaRPr lang="de-DE"/>
          </a:p>
        </p:txBody>
      </p:sp>
      <p:sp>
        <p:nvSpPr>
          <p:cNvPr id="20" name="Textfeld 19"/>
          <p:cNvSpPr txBox="1"/>
          <p:nvPr/>
        </p:nvSpPr>
        <p:spPr>
          <a:xfrm>
            <a:off x="142844" y="1214422"/>
            <a:ext cx="3096938" cy="369332"/>
          </a:xfrm>
          <a:prstGeom prst="rect">
            <a:avLst/>
          </a:prstGeom>
          <a:noFill/>
        </p:spPr>
        <p:txBody>
          <a:bodyPr wrap="none" rtlCol="0">
            <a:spAutoFit/>
          </a:bodyPr>
          <a:lstStyle/>
          <a:p>
            <a:r>
              <a:rPr lang="de-DE" smtClean="0"/>
              <a:t>geschwächt durch Sonnenwind</a:t>
            </a:r>
          </a:p>
        </p:txBody>
      </p:sp>
      <p:sp>
        <p:nvSpPr>
          <p:cNvPr id="22" name="Textfeld 21"/>
          <p:cNvSpPr txBox="1"/>
          <p:nvPr/>
        </p:nvSpPr>
        <p:spPr>
          <a:xfrm>
            <a:off x="1428728" y="2143116"/>
            <a:ext cx="1918217" cy="369332"/>
          </a:xfrm>
          <a:prstGeom prst="rect">
            <a:avLst/>
          </a:prstGeom>
          <a:noFill/>
        </p:spPr>
        <p:txBody>
          <a:bodyPr wrap="none" rtlCol="0">
            <a:spAutoFit/>
          </a:bodyPr>
          <a:lstStyle/>
          <a:p>
            <a:r>
              <a:rPr lang="de-DE" smtClean="0"/>
              <a:t>Heizt Stratosphäre</a:t>
            </a:r>
          </a:p>
        </p:txBody>
      </p:sp>
      <p:sp>
        <p:nvSpPr>
          <p:cNvPr id="24" name="Textfeld 23"/>
          <p:cNvSpPr txBox="1"/>
          <p:nvPr/>
        </p:nvSpPr>
        <p:spPr>
          <a:xfrm>
            <a:off x="1428728" y="2621863"/>
            <a:ext cx="1805110" cy="646331"/>
          </a:xfrm>
          <a:prstGeom prst="rect">
            <a:avLst/>
          </a:prstGeom>
          <a:noFill/>
        </p:spPr>
        <p:txBody>
          <a:bodyPr wrap="none" rtlCol="0">
            <a:spAutoFit/>
          </a:bodyPr>
          <a:lstStyle/>
          <a:p>
            <a:r>
              <a:rPr lang="de-DE" smtClean="0"/>
              <a:t>Heizt Oberfläche</a:t>
            </a:r>
          </a:p>
          <a:p>
            <a:r>
              <a:rPr lang="de-DE" smtClean="0"/>
              <a:t>und Troposphäre</a:t>
            </a:r>
          </a:p>
        </p:txBody>
      </p:sp>
      <p:cxnSp>
        <p:nvCxnSpPr>
          <p:cNvPr id="26" name="Gerade Verbindung 25"/>
          <p:cNvCxnSpPr/>
          <p:nvPr/>
        </p:nvCxnSpPr>
        <p:spPr>
          <a:xfrm rot="5400000">
            <a:off x="750067" y="332184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642910" y="3786190"/>
            <a:ext cx="71438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0" y="3929066"/>
            <a:ext cx="5750357" cy="2308324"/>
          </a:xfrm>
          <a:prstGeom prst="rect">
            <a:avLst/>
          </a:prstGeom>
          <a:noFill/>
        </p:spPr>
        <p:txBody>
          <a:bodyPr wrap="none" rtlCol="0">
            <a:spAutoFit/>
          </a:bodyPr>
          <a:lstStyle/>
          <a:p>
            <a:r>
              <a:rPr lang="de-DE" b="1" smtClean="0"/>
              <a:t>Schwankungen Erdbahn und -neigung</a:t>
            </a:r>
          </a:p>
          <a:p>
            <a:pPr>
              <a:buFont typeface="Symbol"/>
              <a:buChar char="t"/>
            </a:pPr>
            <a:r>
              <a:rPr lang="de-DE" smtClean="0"/>
              <a:t>~ Jahrtausende, im Detail:</a:t>
            </a:r>
          </a:p>
          <a:p>
            <a:pPr>
              <a:buFont typeface="Symbol"/>
              <a:buChar char="t"/>
            </a:pPr>
            <a:r>
              <a:rPr lang="de-DE" smtClean="0"/>
              <a:t>~41 kyr Ekliptikschiefe 22° bis 24°</a:t>
            </a:r>
          </a:p>
          <a:p>
            <a:pPr>
              <a:buFont typeface="Symbol"/>
              <a:buChar char="t"/>
            </a:pPr>
            <a:r>
              <a:rPr lang="de-DE" smtClean="0"/>
              <a:t>~25,8 </a:t>
            </a:r>
            <a:r>
              <a:rPr lang="de-DE" err="1" smtClean="0"/>
              <a:t>kyr</a:t>
            </a:r>
            <a:r>
              <a:rPr lang="de-DE" smtClean="0"/>
              <a:t> Präzession Erdachse</a:t>
            </a:r>
          </a:p>
          <a:p>
            <a:pPr>
              <a:buFont typeface="Symbol"/>
              <a:buChar char="t"/>
            </a:pPr>
            <a:r>
              <a:rPr lang="de-DE" smtClean="0"/>
              <a:t>~112 </a:t>
            </a:r>
            <a:r>
              <a:rPr lang="de-DE" err="1" smtClean="0"/>
              <a:t>kyr</a:t>
            </a:r>
            <a:r>
              <a:rPr lang="de-DE" smtClean="0"/>
              <a:t> </a:t>
            </a:r>
            <a:r>
              <a:rPr lang="de-DE" err="1" smtClean="0"/>
              <a:t>Periheldrehung</a:t>
            </a:r>
            <a:endParaRPr lang="de-DE" smtClean="0"/>
          </a:p>
          <a:p>
            <a:pPr>
              <a:buFont typeface="Symbol"/>
              <a:buChar char="t"/>
            </a:pPr>
            <a:r>
              <a:rPr lang="de-DE" smtClean="0"/>
              <a:t>~ Exzentrizität 0.0 bis 0.07</a:t>
            </a:r>
            <a:br>
              <a:rPr lang="de-DE" smtClean="0"/>
            </a:br>
            <a:r>
              <a:rPr lang="de-DE" smtClean="0"/>
              <a:t>405, 95 und 136 </a:t>
            </a:r>
            <a:r>
              <a:rPr lang="de-DE" err="1" smtClean="0"/>
              <a:t>kyr</a:t>
            </a:r>
            <a:r>
              <a:rPr lang="de-DE" smtClean="0"/>
              <a:t>, Überlagerung resultiert in 100 </a:t>
            </a:r>
            <a:r>
              <a:rPr lang="de-DE" err="1" smtClean="0"/>
              <a:t>kyr</a:t>
            </a:r>
            <a:endParaRPr lang="de-DE" smtClean="0"/>
          </a:p>
          <a:p>
            <a:pPr>
              <a:buFont typeface="Symbol"/>
              <a:buChar char="t"/>
            </a:pPr>
            <a:r>
              <a:rPr lang="de-DE" smtClean="0"/>
              <a:t>~100 </a:t>
            </a:r>
            <a:r>
              <a:rPr lang="de-DE" err="1" smtClean="0"/>
              <a:t>kyr</a:t>
            </a:r>
            <a:r>
              <a:rPr lang="de-DE" smtClean="0"/>
              <a:t> Inklination Erdbahn vs. Sonne-Jupiter</a:t>
            </a:r>
            <a:endParaRPr lang="de-DE"/>
          </a:p>
        </p:txBody>
      </p:sp>
      <p:sp>
        <p:nvSpPr>
          <p:cNvPr id="33" name="Textfeld 32"/>
          <p:cNvSpPr txBox="1"/>
          <p:nvPr/>
        </p:nvSpPr>
        <p:spPr>
          <a:xfrm>
            <a:off x="5786446" y="3929066"/>
            <a:ext cx="3204019" cy="2308324"/>
          </a:xfrm>
          <a:prstGeom prst="rect">
            <a:avLst/>
          </a:prstGeom>
          <a:noFill/>
        </p:spPr>
        <p:txBody>
          <a:bodyPr wrap="none" rtlCol="0">
            <a:spAutoFit/>
          </a:bodyPr>
          <a:lstStyle/>
          <a:p>
            <a:r>
              <a:rPr lang="de-DE" b="1" smtClean="0"/>
              <a:t>Sonnenaktivitätsschwankungen</a:t>
            </a:r>
          </a:p>
          <a:p>
            <a:pPr>
              <a:buFont typeface="Symbol"/>
              <a:buChar char="t"/>
            </a:pPr>
            <a:r>
              <a:rPr lang="de-DE" smtClean="0"/>
              <a:t>~ 11 Jahre: Schwabezyklus</a:t>
            </a:r>
          </a:p>
          <a:p>
            <a:pPr>
              <a:buFont typeface="Symbol"/>
              <a:buChar char="t"/>
            </a:pPr>
            <a:r>
              <a:rPr lang="de-DE" smtClean="0"/>
              <a:t>~22 Jahre: Halezyklus</a:t>
            </a:r>
          </a:p>
          <a:p>
            <a:pPr>
              <a:buFont typeface="Symbol"/>
              <a:buChar char="t"/>
            </a:pPr>
            <a:r>
              <a:rPr lang="de-DE" smtClean="0"/>
              <a:t>~85 Jahre: </a:t>
            </a:r>
            <a:r>
              <a:rPr lang="de-DE" err="1" smtClean="0"/>
              <a:t>Gleissbergzyklus</a:t>
            </a:r>
            <a:endParaRPr lang="de-DE" smtClean="0"/>
          </a:p>
          <a:p>
            <a:pPr>
              <a:buFont typeface="Symbol"/>
              <a:buChar char="t"/>
            </a:pPr>
            <a:r>
              <a:rPr lang="de-DE" smtClean="0"/>
              <a:t>~200 Jahre: </a:t>
            </a:r>
            <a:r>
              <a:rPr lang="de-DE" err="1" smtClean="0"/>
              <a:t>Suess</a:t>
            </a:r>
            <a:r>
              <a:rPr lang="de-DE" smtClean="0"/>
              <a:t>/de Vries-Z.</a:t>
            </a:r>
          </a:p>
          <a:p>
            <a:pPr>
              <a:buFont typeface="Symbol"/>
              <a:buChar char="t"/>
            </a:pPr>
            <a:r>
              <a:rPr lang="de-DE" smtClean="0"/>
              <a:t>~1470 Jahre</a:t>
            </a:r>
          </a:p>
          <a:p>
            <a:pPr>
              <a:buFont typeface="Symbol"/>
              <a:buChar char="t"/>
            </a:pPr>
            <a:r>
              <a:rPr lang="de-DE" smtClean="0"/>
              <a:t>~2400 Jahre: Hallstatt/</a:t>
            </a:r>
            <a:r>
              <a:rPr lang="de-DE" err="1" smtClean="0"/>
              <a:t>Bray</a:t>
            </a:r>
            <a:r>
              <a:rPr lang="de-DE" smtClean="0"/>
              <a:t>-Z.</a:t>
            </a:r>
          </a:p>
          <a:p>
            <a:endParaRPr lang="de-DE"/>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Sonnenaktivität</a:t>
            </a:r>
            <a:endParaRPr lang="de-DE"/>
          </a:p>
        </p:txBody>
      </p:sp>
      <p:sp>
        <p:nvSpPr>
          <p:cNvPr id="3" name="Inhaltsplatzhalter 2"/>
          <p:cNvSpPr>
            <a:spLocks noGrp="1"/>
          </p:cNvSpPr>
          <p:nvPr>
            <p:ph sz="quarter" idx="1"/>
          </p:nvPr>
        </p:nvSpPr>
        <p:spPr>
          <a:xfrm>
            <a:off x="457200" y="1219200"/>
            <a:ext cx="4471990" cy="4937760"/>
          </a:xfrm>
        </p:spPr>
        <p:txBody>
          <a:bodyPr>
            <a:normAutofit/>
          </a:bodyPr>
          <a:lstStyle/>
          <a:p>
            <a:r>
              <a:rPr lang="de-DE" sz="2000" smtClean="0"/>
              <a:t>Ursache differentielle Rotation</a:t>
            </a:r>
          </a:p>
          <a:p>
            <a:r>
              <a:rPr lang="de-DE" sz="2000" smtClean="0"/>
              <a:t>11-Jahres-Zyklus (Schwabe-Zyklus) dominierend</a:t>
            </a:r>
          </a:p>
          <a:p>
            <a:r>
              <a:rPr lang="de-DE" sz="2000" smtClean="0"/>
              <a:t>Seit 1978: Satellitenmessungen</a:t>
            </a:r>
          </a:p>
          <a:p>
            <a:endParaRPr lang="de-DE" sz="2000" smtClean="0"/>
          </a:p>
          <a:p>
            <a:r>
              <a:rPr lang="de-DE" sz="2000" smtClean="0"/>
              <a:t>Seit ca. 1600: Indikator Sonnenfleckenzahlen</a:t>
            </a:r>
            <a:br>
              <a:rPr lang="de-DE" sz="2000" smtClean="0"/>
            </a:br>
            <a:r>
              <a:rPr lang="de-DE" sz="2000" i="1" smtClean="0">
                <a:solidFill>
                  <a:schemeClr val="bg1"/>
                </a:solidFill>
              </a:rPr>
              <a:t>Wie verlässlich ist der Übertrag Sonnenflecken zu Strahlung?</a:t>
            </a:r>
          </a:p>
          <a:p>
            <a:r>
              <a:rPr lang="de-DE" sz="2000" smtClean="0"/>
              <a:t>Vorher: Indikator </a:t>
            </a:r>
            <a:r>
              <a:rPr lang="de-DE" sz="2000" baseline="30000" smtClean="0"/>
              <a:t>10</a:t>
            </a:r>
            <a:r>
              <a:rPr lang="de-DE" sz="2000" smtClean="0"/>
              <a:t>Be und </a:t>
            </a:r>
            <a:r>
              <a:rPr lang="de-DE" sz="2000" baseline="30000" smtClean="0"/>
              <a:t>14</a:t>
            </a:r>
            <a:r>
              <a:rPr lang="de-DE" sz="2000" smtClean="0"/>
              <a:t>C (Maß für kosmische Strahlung, die mit Sonnenaktivität korreliert)</a:t>
            </a:r>
            <a:br>
              <a:rPr lang="de-DE" sz="2000" smtClean="0"/>
            </a:br>
            <a:r>
              <a:rPr lang="de-DE" sz="2000" i="1" smtClean="0">
                <a:solidFill>
                  <a:schemeClr val="bg1"/>
                </a:solidFill>
              </a:rPr>
              <a:t>Wie verlässlich ist der Übertrag Isotope zu Strahlung?</a:t>
            </a:r>
            <a:endParaRPr lang="de-DE" sz="2000">
              <a:solidFill>
                <a:schemeClr val="bg1"/>
              </a:solidFill>
            </a:endParaRPr>
          </a:p>
        </p:txBody>
      </p:sp>
      <p:pic>
        <p:nvPicPr>
          <p:cNvPr id="5122" name="Picture 2"/>
          <p:cNvPicPr>
            <a:picLocks noChangeAspect="1" noChangeArrowheads="1"/>
          </p:cNvPicPr>
          <p:nvPr/>
        </p:nvPicPr>
        <p:blipFill>
          <a:blip r:embed="rId2"/>
          <a:srcRect/>
          <a:stretch>
            <a:fillRect/>
          </a:stretch>
        </p:blipFill>
        <p:spPr bwMode="auto">
          <a:xfrm>
            <a:off x="4929190" y="1285859"/>
            <a:ext cx="4071942" cy="4727977"/>
          </a:xfrm>
          <a:prstGeom prst="rect">
            <a:avLst/>
          </a:prstGeom>
          <a:noFill/>
          <a:ln w="9525">
            <a:noFill/>
            <a:miter lim="800000"/>
            <a:headEnd/>
            <a:tailEnd/>
          </a:ln>
          <a:effectLst/>
        </p:spPr>
      </p:pic>
      <p:sp>
        <p:nvSpPr>
          <p:cNvPr id="6" name="Textfeld 5"/>
          <p:cNvSpPr txBox="1"/>
          <p:nvPr/>
        </p:nvSpPr>
        <p:spPr>
          <a:xfrm>
            <a:off x="4929190" y="6000768"/>
            <a:ext cx="3903633" cy="369332"/>
          </a:xfrm>
          <a:prstGeom prst="rect">
            <a:avLst/>
          </a:prstGeom>
          <a:noFill/>
        </p:spPr>
        <p:txBody>
          <a:bodyPr wrap="none" rtlCol="0">
            <a:spAutoFit/>
          </a:bodyPr>
          <a:lstStyle/>
          <a:p>
            <a:r>
              <a:rPr lang="de-DE" smtClean="0"/>
              <a:t>https://en.wikipedia.org/wiki/Sunspot</a:t>
            </a:r>
            <a:endParaRPr lang="de-DE"/>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Satellitenmessungen TSI seit 1979</a:t>
            </a:r>
            <a:endParaRPr lang="de-DE"/>
          </a:p>
        </p:txBody>
      </p:sp>
      <p:sp>
        <p:nvSpPr>
          <p:cNvPr id="3" name="Inhaltsplatzhalter 2"/>
          <p:cNvSpPr>
            <a:spLocks noGrp="1"/>
          </p:cNvSpPr>
          <p:nvPr>
            <p:ph sz="quarter" idx="1"/>
          </p:nvPr>
        </p:nvSpPr>
        <p:spPr/>
        <p:txBody>
          <a:bodyPr>
            <a:normAutofit/>
          </a:bodyPr>
          <a:lstStyle/>
          <a:p>
            <a:r>
              <a:rPr lang="de-DE" sz="2000" smtClean="0"/>
              <a:t>Genauigkeit beschränkt durch Kalibrierunsicherheiten: </a:t>
            </a:r>
            <a:br>
              <a:rPr lang="de-DE" sz="2000" smtClean="0"/>
            </a:br>
            <a:r>
              <a:rPr lang="de-DE" sz="2000" smtClean="0"/>
              <a:t>Offsets und Driften vorhanden</a:t>
            </a:r>
            <a:endParaRPr lang="de-DE" sz="2000"/>
          </a:p>
        </p:txBody>
      </p:sp>
      <p:pic>
        <p:nvPicPr>
          <p:cNvPr id="3074" name="Picture 2"/>
          <p:cNvPicPr>
            <a:picLocks noChangeAspect="1" noChangeArrowheads="1"/>
          </p:cNvPicPr>
          <p:nvPr/>
        </p:nvPicPr>
        <p:blipFill>
          <a:blip r:embed="rId2"/>
          <a:srcRect/>
          <a:stretch>
            <a:fillRect/>
          </a:stretch>
        </p:blipFill>
        <p:spPr bwMode="auto">
          <a:xfrm>
            <a:off x="928661" y="1815638"/>
            <a:ext cx="7143801" cy="4088194"/>
          </a:xfrm>
          <a:prstGeom prst="rect">
            <a:avLst/>
          </a:prstGeom>
          <a:noFill/>
          <a:ln w="9525">
            <a:noFill/>
            <a:miter lim="800000"/>
            <a:headEnd/>
            <a:tailEnd/>
          </a:ln>
          <a:effectLst/>
        </p:spPr>
      </p:pic>
      <p:sp>
        <p:nvSpPr>
          <p:cNvPr id="5" name="Textfeld 4"/>
          <p:cNvSpPr txBox="1"/>
          <p:nvPr/>
        </p:nvSpPr>
        <p:spPr>
          <a:xfrm>
            <a:off x="357158" y="5929330"/>
            <a:ext cx="8786842" cy="369332"/>
          </a:xfrm>
          <a:prstGeom prst="rect">
            <a:avLst/>
          </a:prstGeom>
          <a:noFill/>
        </p:spPr>
        <p:txBody>
          <a:bodyPr wrap="square" rtlCol="0">
            <a:spAutoFit/>
          </a:bodyPr>
          <a:lstStyle/>
          <a:p>
            <a:r>
              <a:rPr lang="de-DE" smtClean="0"/>
              <a:t>https://www.pmodwrc.ch/en/research-development/solar-physics/tsi-composite/</a:t>
            </a:r>
            <a:endParaRPr lang="de-DE"/>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Satellitenmessungen</a:t>
            </a:r>
            <a:br>
              <a:rPr lang="de-DE" smtClean="0"/>
            </a:br>
            <a:r>
              <a:rPr lang="de-DE" smtClean="0"/>
              <a:t>Zusammenstückelung der Ergebnisse</a:t>
            </a:r>
            <a:endParaRPr lang="de-DE"/>
          </a:p>
        </p:txBody>
      </p:sp>
      <p:pic>
        <p:nvPicPr>
          <p:cNvPr id="4098" name="Picture 2"/>
          <p:cNvPicPr>
            <a:picLocks noChangeAspect="1" noChangeArrowheads="1"/>
          </p:cNvPicPr>
          <p:nvPr/>
        </p:nvPicPr>
        <p:blipFill>
          <a:blip r:embed="rId2"/>
          <a:srcRect/>
          <a:stretch>
            <a:fillRect/>
          </a:stretch>
        </p:blipFill>
        <p:spPr bwMode="auto">
          <a:xfrm>
            <a:off x="1" y="1214422"/>
            <a:ext cx="5572131" cy="5097692"/>
          </a:xfrm>
          <a:prstGeom prst="rect">
            <a:avLst/>
          </a:prstGeom>
          <a:noFill/>
          <a:ln w="9525">
            <a:noFill/>
            <a:miter lim="800000"/>
            <a:headEnd/>
            <a:tailEnd/>
          </a:ln>
          <a:effectLst/>
        </p:spPr>
      </p:pic>
      <p:sp>
        <p:nvSpPr>
          <p:cNvPr id="4" name="Textfeld 3"/>
          <p:cNvSpPr txBox="1"/>
          <p:nvPr/>
        </p:nvSpPr>
        <p:spPr>
          <a:xfrm>
            <a:off x="5786446" y="1714488"/>
            <a:ext cx="3297698" cy="3139321"/>
          </a:xfrm>
          <a:prstGeom prst="rect">
            <a:avLst/>
          </a:prstGeom>
          <a:noFill/>
        </p:spPr>
        <p:txBody>
          <a:bodyPr wrap="none" rtlCol="0">
            <a:spAutoFit/>
          </a:bodyPr>
          <a:lstStyle/>
          <a:p>
            <a:pPr>
              <a:buFont typeface="Wingdings" pitchFamily="2" charset="2"/>
              <a:buChar char="§"/>
            </a:pPr>
            <a:r>
              <a:rPr lang="de-DE" smtClean="0"/>
              <a:t>Mittelwert über Zyklus</a:t>
            </a:r>
            <a:br>
              <a:rPr lang="de-DE" smtClean="0"/>
            </a:br>
            <a:r>
              <a:rPr lang="de-DE" smtClean="0"/>
              <a:t>sehr stabil (&lt;0.5 W/m²)</a:t>
            </a:r>
          </a:p>
          <a:p>
            <a:pPr>
              <a:buFont typeface="Wingdings" pitchFamily="2" charset="2"/>
              <a:buChar char="§"/>
            </a:pPr>
            <a:r>
              <a:rPr lang="de-DE" smtClean="0"/>
              <a:t>Unterschiede zwischen</a:t>
            </a:r>
            <a:br>
              <a:rPr lang="de-DE" smtClean="0"/>
            </a:br>
            <a:r>
              <a:rPr lang="de-DE" smtClean="0"/>
              <a:t>Rekonstruktionen gering</a:t>
            </a:r>
          </a:p>
          <a:p>
            <a:pPr>
              <a:buFont typeface="Wingdings" pitchFamily="2" charset="2"/>
              <a:buChar char="§"/>
            </a:pPr>
            <a:r>
              <a:rPr lang="de-DE" smtClean="0"/>
              <a:t>Beitrag zu Forcing &lt;0.1 W/m²</a:t>
            </a:r>
          </a:p>
          <a:p>
            <a:pPr>
              <a:buFont typeface="Wingdings" pitchFamily="2" charset="2"/>
              <a:buChar char="§"/>
            </a:pPr>
            <a:endParaRPr lang="de-DE" smtClean="0"/>
          </a:p>
          <a:p>
            <a:pPr>
              <a:buFont typeface="Wingdings" pitchFamily="2" charset="2"/>
              <a:buChar char="§"/>
            </a:pPr>
            <a:r>
              <a:rPr lang="de-DE" smtClean="0"/>
              <a:t>Quelle: </a:t>
            </a:r>
            <a:br>
              <a:rPr lang="de-DE" smtClean="0"/>
            </a:br>
            <a:r>
              <a:rPr lang="de-DE" smtClean="0"/>
              <a:t>https://www.pmodwrc.ch/en/</a:t>
            </a:r>
            <a:br>
              <a:rPr lang="de-DE" smtClean="0"/>
            </a:br>
            <a:r>
              <a:rPr lang="de-DE" smtClean="0"/>
              <a:t>research-development/</a:t>
            </a:r>
            <a:br>
              <a:rPr lang="de-DE" smtClean="0"/>
            </a:br>
            <a:r>
              <a:rPr lang="de-DE" smtClean="0"/>
              <a:t>solar-physics/tsi-composite-</a:t>
            </a:r>
            <a:br>
              <a:rPr lang="de-DE" smtClean="0"/>
            </a:br>
            <a:r>
              <a:rPr lang="de-DE" smtClean="0"/>
              <a:t>archived-webpage/</a:t>
            </a:r>
            <a:endParaRPr lang="de-DE"/>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Sonnenfleckenzahlen und TSI seit ca. 1600</a:t>
            </a:r>
            <a:endParaRPr lang="de-DE"/>
          </a:p>
        </p:txBody>
      </p:sp>
      <p:pic>
        <p:nvPicPr>
          <p:cNvPr id="5" name="Inhaltsplatzhalter 4" descr="Historical_TSI_Reconstruction.png"/>
          <p:cNvPicPr>
            <a:picLocks noGrp="1" noChangeAspect="1"/>
          </p:cNvPicPr>
          <p:nvPr>
            <p:ph sz="quarter" idx="1"/>
          </p:nvPr>
        </p:nvPicPr>
        <p:blipFill>
          <a:blip r:embed="rId2" cstate="print"/>
          <a:stretch>
            <a:fillRect/>
          </a:stretch>
        </p:blipFill>
        <p:spPr>
          <a:xfrm>
            <a:off x="500034" y="4000504"/>
            <a:ext cx="8229600" cy="2571768"/>
          </a:xfrm>
        </p:spPr>
      </p:pic>
      <p:pic>
        <p:nvPicPr>
          <p:cNvPr id="1026" name="Picture 2"/>
          <p:cNvPicPr>
            <a:picLocks noChangeAspect="1" noChangeArrowheads="1"/>
          </p:cNvPicPr>
          <p:nvPr/>
        </p:nvPicPr>
        <p:blipFill>
          <a:blip r:embed="rId3"/>
          <a:srcRect/>
          <a:stretch>
            <a:fillRect/>
          </a:stretch>
        </p:blipFill>
        <p:spPr bwMode="auto">
          <a:xfrm>
            <a:off x="0" y="1214422"/>
            <a:ext cx="9144000" cy="2714644"/>
          </a:xfrm>
          <a:prstGeom prst="rect">
            <a:avLst/>
          </a:prstGeom>
          <a:noFill/>
          <a:ln w="9525">
            <a:noFill/>
            <a:miter lim="800000"/>
            <a:headEnd/>
            <a:tailEnd/>
          </a:ln>
          <a:effectLst/>
        </p:spPr>
      </p:pic>
      <p:sp>
        <p:nvSpPr>
          <p:cNvPr id="6" name="Textfeld 5"/>
          <p:cNvSpPr txBox="1"/>
          <p:nvPr/>
        </p:nvSpPr>
        <p:spPr>
          <a:xfrm>
            <a:off x="1142976" y="1428736"/>
            <a:ext cx="4673074" cy="646331"/>
          </a:xfrm>
          <a:prstGeom prst="rect">
            <a:avLst/>
          </a:prstGeom>
          <a:noFill/>
        </p:spPr>
        <p:txBody>
          <a:bodyPr wrap="none" rtlCol="0">
            <a:spAutoFit/>
          </a:bodyPr>
          <a:lstStyle/>
          <a:p>
            <a:r>
              <a:rPr lang="de-DE" smtClean="0"/>
              <a:t>Hoyt&amp;Schatten 1998</a:t>
            </a:r>
          </a:p>
          <a:p>
            <a:r>
              <a:rPr lang="de-DE" smtClean="0"/>
              <a:t>https://wwwbis.sidc.be/silso/groupnumberv3</a:t>
            </a:r>
            <a:endParaRPr lang="de-DE"/>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Untergrund ebenso stark wie die spotbasierte Oszillationsamplitude</a:t>
            </a:r>
            <a:endParaRPr lang="de-DE"/>
          </a:p>
        </p:txBody>
      </p:sp>
      <p:sp>
        <p:nvSpPr>
          <p:cNvPr id="3" name="Rechteck 2"/>
          <p:cNvSpPr/>
          <p:nvPr/>
        </p:nvSpPr>
        <p:spPr>
          <a:xfrm>
            <a:off x="1000100" y="1142984"/>
            <a:ext cx="7500990" cy="369332"/>
          </a:xfrm>
          <a:prstGeom prst="rect">
            <a:avLst/>
          </a:prstGeom>
        </p:spPr>
        <p:txBody>
          <a:bodyPr wrap="square">
            <a:spAutoFit/>
          </a:bodyPr>
          <a:lstStyle/>
          <a:p>
            <a:r>
              <a:rPr lang="de-DE" smtClean="0"/>
              <a:t>https://www.swpc.noaa.gov/products/solar-cycle-progression</a:t>
            </a:r>
            <a:endParaRPr lang="de-DE"/>
          </a:p>
        </p:txBody>
      </p:sp>
      <p:pic>
        <p:nvPicPr>
          <p:cNvPr id="1026" name="Picture 2"/>
          <p:cNvPicPr>
            <a:picLocks noChangeAspect="1" noChangeArrowheads="1"/>
          </p:cNvPicPr>
          <p:nvPr/>
        </p:nvPicPr>
        <p:blipFill>
          <a:blip r:embed="rId2"/>
          <a:srcRect/>
          <a:stretch>
            <a:fillRect/>
          </a:stretch>
        </p:blipFill>
        <p:spPr bwMode="auto">
          <a:xfrm>
            <a:off x="142844" y="1571612"/>
            <a:ext cx="8643966" cy="3041981"/>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1000100" y="4345327"/>
            <a:ext cx="5929354" cy="2512673"/>
          </a:xfrm>
          <a:prstGeom prst="rect">
            <a:avLst/>
          </a:prstGeom>
          <a:noFill/>
          <a:ln w="9525">
            <a:noFill/>
            <a:miter lim="800000"/>
            <a:headEnd/>
            <a:tailEnd/>
          </a:ln>
          <a:effectLst/>
        </p:spPr>
      </p:pic>
      <p:sp>
        <p:nvSpPr>
          <p:cNvPr id="6" name="Textfeld 5"/>
          <p:cNvSpPr txBox="1"/>
          <p:nvPr/>
        </p:nvSpPr>
        <p:spPr>
          <a:xfrm>
            <a:off x="7143768" y="4714884"/>
            <a:ext cx="1915974" cy="923330"/>
          </a:xfrm>
          <a:prstGeom prst="rect">
            <a:avLst/>
          </a:prstGeom>
          <a:noFill/>
        </p:spPr>
        <p:txBody>
          <a:bodyPr wrap="none" rtlCol="0">
            <a:spAutoFit/>
          </a:bodyPr>
          <a:lstStyle/>
          <a:p>
            <a:r>
              <a:rPr lang="de-DE" smtClean="0"/>
              <a:t>=&gt; Extrapolation</a:t>
            </a:r>
            <a:br>
              <a:rPr lang="de-DE" smtClean="0"/>
            </a:br>
            <a:r>
              <a:rPr lang="de-DE" smtClean="0"/>
              <a:t>in Vergangenheit</a:t>
            </a:r>
            <a:br>
              <a:rPr lang="de-DE" smtClean="0"/>
            </a:br>
            <a:r>
              <a:rPr lang="de-DE" smtClean="0"/>
              <a:t>unsicher</a:t>
            </a:r>
            <a:endParaRPr lang="de-DE"/>
          </a:p>
        </p:txBody>
      </p:sp>
      <p:pic>
        <p:nvPicPr>
          <p:cNvPr id="6146" name="Picture 2"/>
          <p:cNvPicPr>
            <a:picLocks noChangeAspect="1" noChangeArrowheads="1"/>
          </p:cNvPicPr>
          <p:nvPr/>
        </p:nvPicPr>
        <p:blipFill>
          <a:blip r:embed="rId4"/>
          <a:srcRect/>
          <a:stretch>
            <a:fillRect/>
          </a:stretch>
        </p:blipFill>
        <p:spPr bwMode="auto">
          <a:xfrm>
            <a:off x="0" y="4500570"/>
            <a:ext cx="1500198" cy="576999"/>
          </a:xfrm>
          <a:prstGeom prst="rect">
            <a:avLst/>
          </a:prstGeom>
          <a:noFill/>
          <a:ln w="9525">
            <a:noFill/>
            <a:miter lim="800000"/>
            <a:headEnd/>
            <a:tailEnd/>
          </a:ln>
          <a:effectLst/>
        </p:spPr>
      </p:pic>
      <p:sp>
        <p:nvSpPr>
          <p:cNvPr id="8" name="Textfeld 7"/>
          <p:cNvSpPr txBox="1"/>
          <p:nvPr/>
        </p:nvSpPr>
        <p:spPr>
          <a:xfrm>
            <a:off x="857224" y="6000768"/>
            <a:ext cx="1197764" cy="369332"/>
          </a:xfrm>
          <a:prstGeom prst="rect">
            <a:avLst/>
          </a:prstGeom>
          <a:noFill/>
        </p:spPr>
        <p:txBody>
          <a:bodyPr wrap="none" rtlCol="0">
            <a:spAutoFit/>
          </a:bodyPr>
          <a:lstStyle/>
          <a:p>
            <a:r>
              <a:rPr lang="de-DE" smtClean="0"/>
              <a:t>Aus IPCC</a:t>
            </a:r>
            <a:endParaRPr lang="de-DE"/>
          </a:p>
        </p:txBody>
      </p:sp>
      <p:sp>
        <p:nvSpPr>
          <p:cNvPr id="9" name="Textfeld 8"/>
          <p:cNvSpPr txBox="1"/>
          <p:nvPr/>
        </p:nvSpPr>
        <p:spPr>
          <a:xfrm>
            <a:off x="5786446" y="5929330"/>
            <a:ext cx="1467068" cy="369332"/>
          </a:xfrm>
          <a:prstGeom prst="rect">
            <a:avLst/>
          </a:prstGeom>
          <a:noFill/>
        </p:spPr>
        <p:txBody>
          <a:bodyPr wrap="none" rtlCol="0">
            <a:spAutoFit/>
          </a:bodyPr>
          <a:lstStyle/>
          <a:p>
            <a:r>
              <a:rPr lang="de-DE" smtClean="0"/>
              <a:t>IPCC S. 297</a:t>
            </a:r>
            <a:endParaRPr lang="de-D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IPCC AR6</a:t>
            </a:r>
            <a:endParaRPr lang="de-DE"/>
          </a:p>
        </p:txBody>
      </p:sp>
      <p:sp>
        <p:nvSpPr>
          <p:cNvPr id="3" name="Inhaltsplatzhalter 2"/>
          <p:cNvSpPr>
            <a:spLocks noGrp="1"/>
          </p:cNvSpPr>
          <p:nvPr>
            <p:ph sz="quarter" idx="1"/>
          </p:nvPr>
        </p:nvSpPr>
        <p:spPr>
          <a:xfrm>
            <a:off x="457200" y="1219200"/>
            <a:ext cx="3186106" cy="4937760"/>
          </a:xfrm>
        </p:spPr>
        <p:txBody>
          <a:bodyPr>
            <a:normAutofit fontScale="92500" lnSpcReduction="10000"/>
          </a:bodyPr>
          <a:lstStyle/>
          <a:p>
            <a:r>
              <a:rPr lang="de-DE" smtClean="0"/>
              <a:t>2409 Seiten vollgepackt mit Untersuchungs-ergebnissen zum Verständnis des Klimas, </a:t>
            </a:r>
            <a:br>
              <a:rPr lang="de-DE" smtClean="0"/>
            </a:br>
            <a:r>
              <a:rPr lang="de-DE" smtClean="0"/>
              <a:t>Prognosen und Szenarien</a:t>
            </a:r>
          </a:p>
          <a:p>
            <a:endParaRPr lang="de-DE" smtClean="0"/>
          </a:p>
          <a:p>
            <a:r>
              <a:rPr lang="de-DE" smtClean="0"/>
              <a:t>https://www.ipcc.ch/report/sixth-assessment-report-working-group-i/</a:t>
            </a:r>
            <a:endParaRPr lang="de-DE"/>
          </a:p>
        </p:txBody>
      </p:sp>
      <p:pic>
        <p:nvPicPr>
          <p:cNvPr id="1026" name="Picture 2"/>
          <p:cNvPicPr>
            <a:picLocks noChangeAspect="1" noChangeArrowheads="1"/>
          </p:cNvPicPr>
          <p:nvPr/>
        </p:nvPicPr>
        <p:blipFill>
          <a:blip r:embed="rId3"/>
          <a:srcRect/>
          <a:stretch>
            <a:fillRect/>
          </a:stretch>
        </p:blipFill>
        <p:spPr bwMode="auto">
          <a:xfrm>
            <a:off x="3650508" y="0"/>
            <a:ext cx="527371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Gesamtstrahlung</a:t>
            </a:r>
            <a:endParaRPr lang="de-DE"/>
          </a:p>
        </p:txBody>
      </p:sp>
      <p:sp>
        <p:nvSpPr>
          <p:cNvPr id="3" name="Inhaltsplatzhalter 2"/>
          <p:cNvSpPr>
            <a:spLocks noGrp="1"/>
          </p:cNvSpPr>
          <p:nvPr>
            <p:ph sz="quarter" idx="1"/>
          </p:nvPr>
        </p:nvSpPr>
        <p:spPr/>
        <p:txBody>
          <a:bodyPr>
            <a:normAutofit/>
          </a:bodyPr>
          <a:lstStyle/>
          <a:p>
            <a:r>
              <a:rPr lang="de-DE" sz="2400" smtClean="0"/>
              <a:t>11-Jahres-Zyklus deutlich sichtbar</a:t>
            </a:r>
          </a:p>
          <a:p>
            <a:r>
              <a:rPr lang="de-DE" sz="2400" smtClean="0"/>
              <a:t>Gesamtamplitude sehr gering</a:t>
            </a:r>
          </a:p>
          <a:p>
            <a:r>
              <a:rPr lang="de-DE" sz="2400" smtClean="0"/>
              <a:t>Update mit deutlicher Korrektur gegenüber 2017</a:t>
            </a:r>
            <a:endParaRPr lang="de-DE" sz="2400"/>
          </a:p>
        </p:txBody>
      </p:sp>
      <p:pic>
        <p:nvPicPr>
          <p:cNvPr id="1026" name="Picture 2"/>
          <p:cNvPicPr>
            <a:picLocks noChangeAspect="1" noChangeArrowheads="1"/>
          </p:cNvPicPr>
          <p:nvPr/>
        </p:nvPicPr>
        <p:blipFill>
          <a:blip r:embed="rId2"/>
          <a:srcRect/>
          <a:stretch>
            <a:fillRect/>
          </a:stretch>
        </p:blipFill>
        <p:spPr bwMode="auto">
          <a:xfrm>
            <a:off x="108712" y="2714620"/>
            <a:ext cx="8935307" cy="3676659"/>
          </a:xfrm>
          <a:prstGeom prst="rect">
            <a:avLst/>
          </a:prstGeom>
          <a:noFill/>
          <a:ln w="9525">
            <a:noFill/>
            <a:miter lim="800000"/>
            <a:headEnd/>
            <a:tailEnd/>
          </a:ln>
          <a:effectLst/>
        </p:spPr>
      </p:pic>
      <p:sp>
        <p:nvSpPr>
          <p:cNvPr id="5" name="Textfeld 4"/>
          <p:cNvSpPr txBox="1"/>
          <p:nvPr/>
        </p:nvSpPr>
        <p:spPr>
          <a:xfrm>
            <a:off x="6000760" y="833419"/>
            <a:ext cx="2928958" cy="1200329"/>
          </a:xfrm>
          <a:prstGeom prst="rect">
            <a:avLst/>
          </a:prstGeom>
          <a:noFill/>
        </p:spPr>
        <p:txBody>
          <a:bodyPr wrap="square" rtlCol="0">
            <a:spAutoFit/>
          </a:bodyPr>
          <a:lstStyle/>
          <a:p>
            <a:r>
              <a:rPr lang="de-DE" smtClean="0"/>
              <a:t>1 W/m² TSI</a:t>
            </a:r>
            <a:br>
              <a:rPr lang="de-DE" smtClean="0"/>
            </a:br>
            <a:r>
              <a:rPr lang="de-DE" smtClean="0"/>
              <a:t>bewirkt ~0.13W/m² ERF,</a:t>
            </a:r>
          </a:p>
          <a:p>
            <a:r>
              <a:rPr lang="de-DE" smtClean="0"/>
              <a:t>~0.05°C globale</a:t>
            </a:r>
            <a:br>
              <a:rPr lang="de-DE" smtClean="0"/>
            </a:br>
            <a:r>
              <a:rPr lang="de-DE" smtClean="0"/>
              <a:t>Temperaturänderung</a:t>
            </a:r>
            <a:endParaRPr lang="de-DE"/>
          </a:p>
        </p:txBody>
      </p:sp>
      <p:cxnSp>
        <p:nvCxnSpPr>
          <p:cNvPr id="7" name="Gerade Verbindung 6"/>
          <p:cNvCxnSpPr/>
          <p:nvPr/>
        </p:nvCxnSpPr>
        <p:spPr>
          <a:xfrm rot="10800000">
            <a:off x="2018162" y="5447194"/>
            <a:ext cx="55007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rot="10800000">
            <a:off x="2036087" y="4927609"/>
            <a:ext cx="5500726"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2857488" y="6357958"/>
            <a:ext cx="1467068" cy="369332"/>
          </a:xfrm>
          <a:prstGeom prst="rect">
            <a:avLst/>
          </a:prstGeom>
          <a:noFill/>
        </p:spPr>
        <p:txBody>
          <a:bodyPr wrap="none" rtlCol="0">
            <a:spAutoFit/>
          </a:bodyPr>
          <a:lstStyle/>
          <a:p>
            <a:r>
              <a:rPr lang="de-DE" smtClean="0"/>
              <a:t>IPCC S. 297</a:t>
            </a:r>
            <a:endParaRPr lang="de-DE"/>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Diskussion</a:t>
            </a:r>
            <a:br>
              <a:rPr lang="de-DE" smtClean="0"/>
            </a:br>
            <a:r>
              <a:rPr lang="de-DE" smtClean="0"/>
              <a:t>Papers, die größere Variation nahelegen</a:t>
            </a:r>
            <a:endParaRPr lang="de-DE"/>
          </a:p>
        </p:txBody>
      </p:sp>
      <p:sp>
        <p:nvSpPr>
          <p:cNvPr id="4" name="Inhaltsplatzhalter 3"/>
          <p:cNvSpPr>
            <a:spLocks noGrp="1"/>
          </p:cNvSpPr>
          <p:nvPr>
            <p:ph sz="quarter" idx="1"/>
          </p:nvPr>
        </p:nvSpPr>
        <p:spPr/>
        <p:txBody>
          <a:bodyPr>
            <a:normAutofit/>
          </a:bodyPr>
          <a:lstStyle/>
          <a:p>
            <a:r>
              <a:rPr lang="en-US" smtClean="0"/>
              <a:t>IPCC, S. 297:</a:t>
            </a:r>
            <a:br>
              <a:rPr lang="en-US" smtClean="0"/>
            </a:br>
            <a:r>
              <a:rPr lang="en-US" sz="2000" i="1" smtClean="0"/>
              <a:t>Although stronger variations in the deeper past cannot be ruled out completely (Egorova et al., 2018;Reinhold et al., 2019), there is no indication of such changes having happened over the last 9 kyr.</a:t>
            </a:r>
            <a:endParaRPr lang="de-DE" sz="2000" i="1" smtClean="0"/>
          </a:p>
          <a:p>
            <a:r>
              <a:rPr lang="de-DE" smtClean="0"/>
              <a:t>Egorova et al. (2018): </a:t>
            </a:r>
            <a:r>
              <a:rPr lang="en-US" smtClean="0"/>
              <a:t>Revised historical solar irradiance forcing</a:t>
            </a:r>
            <a:endParaRPr lang="de-DE" smtClean="0"/>
          </a:p>
          <a:p>
            <a:r>
              <a:rPr lang="de-DE" smtClean="0"/>
              <a:t>Reinhold et al. (2019): </a:t>
            </a:r>
            <a:r>
              <a:rPr lang="en-US" smtClean="0"/>
              <a:t>The Sun is less active than other solar-like stars</a:t>
            </a:r>
            <a:endParaRPr lang="de-DE"/>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Egorova et al. (2018)</a:t>
            </a:r>
            <a:br>
              <a:rPr lang="de-DE" smtClean="0"/>
            </a:br>
            <a:endParaRPr lang="de-DE"/>
          </a:p>
        </p:txBody>
      </p:sp>
      <p:sp>
        <p:nvSpPr>
          <p:cNvPr id="3" name="Inhaltsplatzhalter 2"/>
          <p:cNvSpPr>
            <a:spLocks noGrp="1"/>
          </p:cNvSpPr>
          <p:nvPr>
            <p:ph sz="quarter" idx="1"/>
          </p:nvPr>
        </p:nvSpPr>
        <p:spPr>
          <a:xfrm>
            <a:off x="885796" y="3558536"/>
            <a:ext cx="8258204" cy="3299464"/>
          </a:xfrm>
        </p:spPr>
        <p:txBody>
          <a:bodyPr>
            <a:normAutofit fontScale="62500" lnSpcReduction="20000"/>
          </a:bodyPr>
          <a:lstStyle/>
          <a:p>
            <a:r>
              <a:rPr lang="de-AT" smtClean="0"/>
              <a:t>Es wird zwischen Sonnenflecken-Umbra, Sonnenflecken-Penumbra, Fackeln und der ruhigen Sonne unterschieden. Jede Kategorie hat ein eigenes Spektrum, sowie die relative Fläche auf der Sonne. Das besondere am CHRONOS-Modell im Vergleich zu anderen Modellen ist, dass die Komponente „ruhige Sonne“ signifikante Änderungen der Abstrahlung über die Zeit hat.</a:t>
            </a:r>
          </a:p>
          <a:p>
            <a:r>
              <a:rPr lang="de-AT" smtClean="0"/>
              <a:t>Basis dieses Postulats ist die Beobachtung, das auch die ruhigen Regionen schwächere, kleinskalige Magnetfelder aufweisen. Es wird die Hypothese aufgestellt, dass die großskaligen Magnetfelder über Jahre sich in die kleinen Strukturen umwandeln, so dass die ruhige-Sonne-Regionen eine Helligkeitsvariation haben, die aus dem Integral der aktiven Regionen in den Jahren zuvor zustande kommt. Als Mittelungsdauer werden die 22 Jahre eines kompletten Hale-Zyklus verwendet.</a:t>
            </a:r>
          </a:p>
          <a:p>
            <a:r>
              <a:rPr lang="de-AT" smtClean="0"/>
              <a:t>Problem: Kleinskalierung Magnetfelder ist ad-hoc-Hypothese</a:t>
            </a:r>
          </a:p>
          <a:p>
            <a:r>
              <a:rPr lang="de-AT" smtClean="0"/>
              <a:t>Unterscheidungsmöglichkeit mit realen Daten bisher gering</a:t>
            </a:r>
          </a:p>
          <a:p>
            <a:endParaRPr lang="de-DE"/>
          </a:p>
        </p:txBody>
      </p:sp>
      <p:pic>
        <p:nvPicPr>
          <p:cNvPr id="4" name="Picture 2"/>
          <p:cNvPicPr>
            <a:picLocks noChangeAspect="1" noChangeArrowheads="1"/>
          </p:cNvPicPr>
          <p:nvPr/>
        </p:nvPicPr>
        <p:blipFill>
          <a:blip r:embed="rId2"/>
          <a:srcRect/>
          <a:stretch>
            <a:fillRect/>
          </a:stretch>
        </p:blipFill>
        <p:spPr bwMode="auto">
          <a:xfrm>
            <a:off x="3714712" y="714356"/>
            <a:ext cx="5429288" cy="2714644"/>
          </a:xfrm>
          <a:prstGeom prst="rect">
            <a:avLst/>
          </a:prstGeom>
          <a:noFill/>
          <a:ln w="9525">
            <a:noFill/>
            <a:miter lim="800000"/>
            <a:headEnd/>
            <a:tailEnd/>
          </a:ln>
          <a:effectLst/>
        </p:spPr>
      </p:pic>
      <p:sp>
        <p:nvSpPr>
          <p:cNvPr id="5" name="Textfeld 4"/>
          <p:cNvSpPr txBox="1"/>
          <p:nvPr/>
        </p:nvSpPr>
        <p:spPr>
          <a:xfrm>
            <a:off x="714349" y="1500174"/>
            <a:ext cx="3071834" cy="1477328"/>
          </a:xfrm>
          <a:prstGeom prst="rect">
            <a:avLst/>
          </a:prstGeom>
          <a:noFill/>
        </p:spPr>
        <p:txBody>
          <a:bodyPr wrap="square" rtlCol="0">
            <a:spAutoFit/>
          </a:bodyPr>
          <a:lstStyle/>
          <a:p>
            <a:r>
              <a:rPr lang="de-DE" smtClean="0"/>
              <a:t>Bis zu 6.3 W/m² Unterschied zwischen</a:t>
            </a:r>
            <a:br>
              <a:rPr lang="de-DE" smtClean="0"/>
            </a:br>
            <a:r>
              <a:rPr lang="de-DE" smtClean="0"/>
              <a:t>Maunder-Minimum und heute !</a:t>
            </a:r>
          </a:p>
          <a:p>
            <a:endParaRPr lang="de-DE"/>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Reinhold et al. (2019)</a:t>
            </a:r>
            <a:endParaRPr lang="de-DE"/>
          </a:p>
        </p:txBody>
      </p:sp>
      <p:sp>
        <p:nvSpPr>
          <p:cNvPr id="3" name="Inhaltsplatzhalter 2"/>
          <p:cNvSpPr>
            <a:spLocks noGrp="1"/>
          </p:cNvSpPr>
          <p:nvPr>
            <p:ph sz="quarter" idx="1"/>
          </p:nvPr>
        </p:nvSpPr>
        <p:spPr>
          <a:xfrm>
            <a:off x="457200" y="1219200"/>
            <a:ext cx="4114800" cy="4937760"/>
          </a:xfrm>
        </p:spPr>
        <p:txBody>
          <a:bodyPr>
            <a:normAutofit/>
          </a:bodyPr>
          <a:lstStyle/>
          <a:p>
            <a:r>
              <a:rPr lang="de-DE" smtClean="0"/>
              <a:t>aktuelle Sonne verglichen mit 369 anderen sonnenähnlichen Sternen; Sonne am unteren Ende der Aktivität; Schlussfolgerung: Sonne kann in der Vergangenheit aktivere Phasen gehabt haben (d.h. mehr Variabilität)</a:t>
            </a:r>
            <a:endParaRPr lang="de-DE"/>
          </a:p>
        </p:txBody>
      </p:sp>
      <p:pic>
        <p:nvPicPr>
          <p:cNvPr id="1026" name="Picture 2"/>
          <p:cNvPicPr>
            <a:picLocks noChangeAspect="1" noChangeArrowheads="1"/>
          </p:cNvPicPr>
          <p:nvPr/>
        </p:nvPicPr>
        <p:blipFill>
          <a:blip r:embed="rId2"/>
          <a:srcRect/>
          <a:stretch>
            <a:fillRect/>
          </a:stretch>
        </p:blipFill>
        <p:spPr bwMode="auto">
          <a:xfrm>
            <a:off x="4357686" y="1785926"/>
            <a:ext cx="4786314" cy="33839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Reinhold et al. (2019)</a:t>
            </a:r>
            <a:endParaRPr lang="de-DE"/>
          </a:p>
        </p:txBody>
      </p:sp>
      <p:sp>
        <p:nvSpPr>
          <p:cNvPr id="3" name="Inhaltsplatzhalter 2"/>
          <p:cNvSpPr>
            <a:spLocks noGrp="1"/>
          </p:cNvSpPr>
          <p:nvPr>
            <p:ph sz="quarter" idx="1"/>
          </p:nvPr>
        </p:nvSpPr>
        <p:spPr>
          <a:xfrm>
            <a:off x="457200" y="1219200"/>
            <a:ext cx="7400948" cy="4937760"/>
          </a:xfrm>
        </p:spPr>
        <p:txBody>
          <a:bodyPr>
            <a:normAutofit fontScale="70000" lnSpcReduction="20000"/>
          </a:bodyPr>
          <a:lstStyle/>
          <a:p>
            <a:r>
              <a:rPr lang="de-AT" smtClean="0"/>
              <a:t>Die Autoren untersuchen die Variabilität der Strahlungsleistung von sonnenähnlichen Sternen, die vom Kepler-Weltraumteleskop gemessen wurden. Es werden zwei Gruppen unterschieden: Sterne, bei denen man die Rotationsdauer bestimmen konnte und solche, bei denen dies nicht möglich war. Im Paper wird erwähnt, dass die Sonne, wäre sie in einer Entfernung, in der die von Kepler untersuchten Sterne sind, zu den Sternen gehören würde, von denen man die Rotationsdauer nicht bestimmen könnte. </a:t>
            </a:r>
          </a:p>
          <a:p>
            <a:r>
              <a:rPr lang="de-AT" smtClean="0"/>
              <a:t>An ihrer Ergebnisgrafik sieht man, dass die Sonne zu den Sternen gehört, die die geringste Aktivität haben. Allerdings ist dies auch die häufigste Klasse von Sternen. Da wir von der Sonne nur Daten aus den letzten 140 Jahren haben, wissen wir nicht sicher, ob die Sonne früher aktiver war. Dies ist vor allem dann zu erwarten, wenn die über längere oder kürzere Zeiträume sich verändernde Aktivität eine generelle Eigenschaft sonnenähnlicher Sterne ist und es sich bei den aktiveren Sternen nicht um einen anderen Typ ist, der zwar sonnenähnlich aussieht, es aber bezüglich Aktivität nicht ist, und quasi immer aktiver als die Sonne ist.</a:t>
            </a:r>
          </a:p>
          <a:p>
            <a:r>
              <a:rPr lang="de-AT" smtClean="0"/>
              <a:t>Da es für die eine oder andere Hypothese aber noch an Verständnis und Wissen über die Vorgänge mangelt, die zu Aktivitätsvariationen führen, kann nicht zwischen den Hypothesen entschieden werden.</a:t>
            </a:r>
          </a:p>
          <a:p>
            <a:endParaRPr lang="de-DE"/>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Yeo et al. (2021): </a:t>
            </a:r>
            <a:r>
              <a:rPr lang="en-US" smtClean="0"/>
              <a:t>The dimmest state of the Sun</a:t>
            </a:r>
            <a:endParaRPr lang="de-DE"/>
          </a:p>
        </p:txBody>
      </p:sp>
      <p:sp>
        <p:nvSpPr>
          <p:cNvPr id="3" name="Inhaltsplatzhalter 2"/>
          <p:cNvSpPr>
            <a:spLocks noGrp="1"/>
          </p:cNvSpPr>
          <p:nvPr>
            <p:ph sz="quarter" idx="1"/>
          </p:nvPr>
        </p:nvSpPr>
        <p:spPr/>
        <p:txBody>
          <a:bodyPr/>
          <a:lstStyle/>
          <a:p>
            <a:r>
              <a:rPr lang="de-DE" smtClean="0"/>
              <a:t>Sonnenphysik:  </a:t>
            </a:r>
          </a:p>
          <a:p>
            <a:pPr lvl="1"/>
            <a:r>
              <a:rPr lang="de-DE" smtClean="0"/>
              <a:t>globaler Dynamo schwach in großen Minima</a:t>
            </a:r>
          </a:p>
          <a:p>
            <a:pPr lvl="1"/>
            <a:r>
              <a:rPr lang="de-DE" smtClean="0"/>
              <a:t>SSD (small scale dynamo) unabhängig vom globalen Dynamo *), </a:t>
            </a:r>
          </a:p>
          <a:p>
            <a:pPr lvl="1"/>
            <a:r>
              <a:rPr lang="de-DE" smtClean="0"/>
              <a:t>Sonnenkonvektion (Motor für SSD) über Jahrtausende invariant</a:t>
            </a:r>
          </a:p>
          <a:p>
            <a:r>
              <a:rPr lang="de-DE" smtClean="0"/>
              <a:t>Modellierung auf Basis von 3D-MHD</a:t>
            </a:r>
          </a:p>
          <a:p>
            <a:r>
              <a:rPr lang="de-DE" smtClean="0"/>
              <a:t>2021 gegenüber 2017 mit Beitrag internetwork („quiet regions“)</a:t>
            </a:r>
          </a:p>
          <a:p>
            <a:r>
              <a:rPr lang="de-DE" smtClean="0"/>
              <a:t>Ergebnis: TSI ohne Flecken, Fackeln und Netzwerk um (2 +/- 0.7) W/m² schwächer</a:t>
            </a:r>
            <a:endParaRPr lang="de-DE"/>
          </a:p>
        </p:txBody>
      </p:sp>
      <p:sp>
        <p:nvSpPr>
          <p:cNvPr id="4" name="Textfeld 3"/>
          <p:cNvSpPr txBox="1"/>
          <p:nvPr/>
        </p:nvSpPr>
        <p:spPr>
          <a:xfrm>
            <a:off x="571472" y="6286520"/>
            <a:ext cx="4929555" cy="369332"/>
          </a:xfrm>
          <a:prstGeom prst="rect">
            <a:avLst/>
          </a:prstGeom>
          <a:noFill/>
        </p:spPr>
        <p:txBody>
          <a:bodyPr wrap="none" rtlCol="0">
            <a:spAutoFit/>
          </a:bodyPr>
          <a:lstStyle/>
          <a:p>
            <a:r>
              <a:rPr lang="de-DE" smtClean="0"/>
              <a:t>*) Dafür gibt es Hinweise, aber keine Beweise!</a:t>
            </a:r>
            <a:endParaRPr lang="de-DE"/>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Yeo 2021</a:t>
            </a:r>
            <a:endParaRPr lang="de-DE"/>
          </a:p>
        </p:txBody>
      </p:sp>
      <p:pic>
        <p:nvPicPr>
          <p:cNvPr id="2050" name="Picture 2"/>
          <p:cNvPicPr>
            <a:picLocks noChangeAspect="1" noChangeArrowheads="1"/>
          </p:cNvPicPr>
          <p:nvPr/>
        </p:nvPicPr>
        <p:blipFill>
          <a:blip r:embed="rId2"/>
          <a:srcRect/>
          <a:stretch>
            <a:fillRect/>
          </a:stretch>
        </p:blipFill>
        <p:spPr bwMode="auto">
          <a:xfrm>
            <a:off x="1714480" y="1357298"/>
            <a:ext cx="5786478" cy="48933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Fazit Variabilität Sonnenaktivität</a:t>
            </a:r>
            <a:endParaRPr lang="de-DE"/>
          </a:p>
        </p:txBody>
      </p:sp>
      <p:sp>
        <p:nvSpPr>
          <p:cNvPr id="3" name="Inhaltsplatzhalter 2"/>
          <p:cNvSpPr>
            <a:spLocks noGrp="1"/>
          </p:cNvSpPr>
          <p:nvPr>
            <p:ph sz="quarter" idx="1"/>
          </p:nvPr>
        </p:nvSpPr>
        <p:spPr/>
        <p:txBody>
          <a:bodyPr/>
          <a:lstStyle/>
          <a:p>
            <a:r>
              <a:rPr lang="de-DE" smtClean="0"/>
              <a:t>Es gibt keine eindeutigen Hinweise für eine über Jahrhunderte stark schwankende Sonnenstrahlungsleistung</a:t>
            </a:r>
          </a:p>
          <a:p>
            <a:r>
              <a:rPr lang="de-DE" smtClean="0"/>
              <a:t>Trotzdem ist sinnvoll, dieses Thema weiterhin zu untersuchen</a:t>
            </a:r>
          </a:p>
          <a:p>
            <a:r>
              <a:rPr lang="de-DE" smtClean="0"/>
              <a:t>Es ist aus meiner Sicht wenig wahrscheinlich, dass die Änderung der Sonnenstrahlungsleistung signifikant zur Änderung der Globaltemperatur in den letzten 150 Jahren beigetragen hat</a:t>
            </a:r>
          </a:p>
          <a:p>
            <a:r>
              <a:rPr lang="de-DE" smtClean="0"/>
              <a:t>Der IPCC-Bericht diskutiert offene Fragestellungen und verschweigt sie nicht</a:t>
            </a:r>
          </a:p>
          <a:p>
            <a:endParaRPr lang="de-DE"/>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Indirekter Einfluss Sonnenaktivität Kosmische Strahlung</a:t>
            </a:r>
            <a:endParaRPr lang="de-DE"/>
          </a:p>
        </p:txBody>
      </p:sp>
      <p:sp>
        <p:nvSpPr>
          <p:cNvPr id="3" name="Inhaltsplatzhalter 2"/>
          <p:cNvSpPr>
            <a:spLocks noGrp="1"/>
          </p:cNvSpPr>
          <p:nvPr>
            <p:ph sz="quarter" idx="1"/>
          </p:nvPr>
        </p:nvSpPr>
        <p:spPr/>
        <p:txBody>
          <a:bodyPr/>
          <a:lstStyle/>
          <a:p>
            <a:r>
              <a:rPr lang="de-DE" smtClean="0"/>
              <a:t>Sonnenwind schwächt kosmische Strahlung</a:t>
            </a:r>
          </a:p>
          <a:p>
            <a:r>
              <a:rPr lang="de-DE" smtClean="0"/>
              <a:t>11-Jahres-Zyklus mit umgekehrten Vorzeichen sichtbar, Amplitude ca. +/- 10%</a:t>
            </a:r>
            <a:endParaRPr lang="de-DE"/>
          </a:p>
        </p:txBody>
      </p:sp>
      <p:pic>
        <p:nvPicPr>
          <p:cNvPr id="2050" name="Picture 2"/>
          <p:cNvPicPr>
            <a:picLocks noChangeAspect="1" noChangeArrowheads="1"/>
          </p:cNvPicPr>
          <p:nvPr/>
        </p:nvPicPr>
        <p:blipFill>
          <a:blip r:embed="rId2"/>
          <a:srcRect/>
          <a:stretch>
            <a:fillRect/>
          </a:stretch>
        </p:blipFill>
        <p:spPr bwMode="auto">
          <a:xfrm>
            <a:off x="1000100" y="2571744"/>
            <a:ext cx="7200900" cy="3800475"/>
          </a:xfrm>
          <a:prstGeom prst="rect">
            <a:avLst/>
          </a:prstGeom>
          <a:noFill/>
          <a:ln w="9525">
            <a:noFill/>
            <a:miter lim="800000"/>
            <a:headEnd/>
            <a:tailEnd/>
          </a:ln>
          <a:effectLst/>
        </p:spPr>
      </p:pic>
      <p:sp>
        <p:nvSpPr>
          <p:cNvPr id="5" name="Textfeld 4"/>
          <p:cNvSpPr txBox="1"/>
          <p:nvPr/>
        </p:nvSpPr>
        <p:spPr>
          <a:xfrm>
            <a:off x="785786" y="6286520"/>
            <a:ext cx="3357586" cy="369332"/>
          </a:xfrm>
          <a:prstGeom prst="rect">
            <a:avLst/>
          </a:prstGeom>
          <a:noFill/>
        </p:spPr>
        <p:txBody>
          <a:bodyPr wrap="square" rtlCol="0">
            <a:spAutoFit/>
          </a:bodyPr>
          <a:lstStyle/>
          <a:p>
            <a:r>
              <a:rPr lang="de-DE" smtClean="0"/>
              <a:t>https://cosmicrays.oulu.fi/</a:t>
            </a:r>
            <a:endParaRPr lang="de-DE"/>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Beeinflusst kosmische Strahlung Wolkenbildung?</a:t>
            </a:r>
            <a:endParaRPr lang="de-DE"/>
          </a:p>
        </p:txBody>
      </p:sp>
      <p:sp>
        <p:nvSpPr>
          <p:cNvPr id="3" name="Inhaltsplatzhalter 2"/>
          <p:cNvSpPr>
            <a:spLocks noGrp="1"/>
          </p:cNvSpPr>
          <p:nvPr>
            <p:ph sz="quarter" idx="1"/>
          </p:nvPr>
        </p:nvSpPr>
        <p:spPr>
          <a:xfrm>
            <a:off x="457200" y="1219200"/>
            <a:ext cx="8229600" cy="5281634"/>
          </a:xfrm>
        </p:spPr>
        <p:txBody>
          <a:bodyPr>
            <a:normAutofit/>
          </a:bodyPr>
          <a:lstStyle/>
          <a:p>
            <a:r>
              <a:rPr lang="de-DE" sz="2400" smtClean="0"/>
              <a:t>Svensmark et al. stellten Hypothese auf, dass dies der Fall ist und dadurch Sonnenaktivität signifikant auf das Klima wirkt</a:t>
            </a:r>
          </a:p>
          <a:p>
            <a:endParaRPr lang="de-DE" sz="2400" smtClean="0"/>
          </a:p>
          <a:p>
            <a:endParaRPr lang="de-DE" sz="2400" smtClean="0"/>
          </a:p>
          <a:p>
            <a:endParaRPr lang="de-DE" sz="2400" smtClean="0"/>
          </a:p>
          <a:p>
            <a:endParaRPr lang="de-DE" sz="2400" smtClean="0"/>
          </a:p>
          <a:p>
            <a:endParaRPr lang="de-DE" sz="2400" smtClean="0"/>
          </a:p>
          <a:p>
            <a:endParaRPr lang="de-DE" sz="2400" smtClean="0"/>
          </a:p>
          <a:p>
            <a:endParaRPr lang="de-DE" sz="2400" smtClean="0"/>
          </a:p>
          <a:p>
            <a:endParaRPr lang="de-DE" sz="2400" smtClean="0"/>
          </a:p>
          <a:p>
            <a:r>
              <a:rPr lang="de-DE" sz="2400" smtClean="0"/>
              <a:t>Korrelation ging aber nach 2000 verloren !</a:t>
            </a:r>
          </a:p>
          <a:p>
            <a:endParaRPr lang="de-DE" sz="2400" smtClean="0"/>
          </a:p>
          <a:p>
            <a:endParaRPr lang="de-DE" sz="2400" smtClean="0"/>
          </a:p>
          <a:p>
            <a:endParaRPr lang="de-DE" sz="2400" smtClean="0"/>
          </a:p>
        </p:txBody>
      </p:sp>
      <p:pic>
        <p:nvPicPr>
          <p:cNvPr id="2050" name="Picture 2"/>
          <p:cNvPicPr>
            <a:picLocks noChangeAspect="1" noChangeArrowheads="1"/>
          </p:cNvPicPr>
          <p:nvPr/>
        </p:nvPicPr>
        <p:blipFill>
          <a:blip r:embed="rId2"/>
          <a:srcRect/>
          <a:stretch>
            <a:fillRect/>
          </a:stretch>
        </p:blipFill>
        <p:spPr bwMode="auto">
          <a:xfrm>
            <a:off x="2473795" y="2071678"/>
            <a:ext cx="6313047" cy="3786214"/>
          </a:xfrm>
          <a:prstGeom prst="rect">
            <a:avLst/>
          </a:prstGeom>
          <a:noFill/>
          <a:ln w="9525">
            <a:noFill/>
            <a:miter lim="800000"/>
            <a:headEnd/>
            <a:tailEnd/>
          </a:ln>
          <a:effectLst/>
        </p:spPr>
      </p:pic>
      <p:sp>
        <p:nvSpPr>
          <p:cNvPr id="5" name="Textfeld 4"/>
          <p:cNvSpPr txBox="1"/>
          <p:nvPr/>
        </p:nvSpPr>
        <p:spPr>
          <a:xfrm>
            <a:off x="142844" y="3214686"/>
            <a:ext cx="1980029" cy="923330"/>
          </a:xfrm>
          <a:prstGeom prst="rect">
            <a:avLst/>
          </a:prstGeom>
          <a:noFill/>
        </p:spPr>
        <p:txBody>
          <a:bodyPr wrap="none" rtlCol="0">
            <a:spAutoFit/>
          </a:bodyPr>
          <a:lstStyle/>
          <a:p>
            <a:r>
              <a:rPr lang="de-DE" smtClean="0"/>
              <a:t>Punkte: Wolken</a:t>
            </a:r>
          </a:p>
          <a:p>
            <a:pPr>
              <a:buFontTx/>
              <a:buChar char="-"/>
            </a:pPr>
            <a:r>
              <a:rPr lang="de-DE" smtClean="0"/>
              <a:t> kosm. Strahlung</a:t>
            </a:r>
          </a:p>
          <a:p>
            <a:pPr>
              <a:buFontTx/>
              <a:buChar char="-"/>
            </a:pPr>
            <a:r>
              <a:rPr lang="de-DE" smtClean="0"/>
              <a:t>- Sonnenaktivität</a:t>
            </a:r>
            <a:endParaRPr lang="de-DE"/>
          </a:p>
        </p:txBody>
      </p:sp>
      <p:sp>
        <p:nvSpPr>
          <p:cNvPr id="6" name="Textfeld 5"/>
          <p:cNvSpPr txBox="1"/>
          <p:nvPr/>
        </p:nvSpPr>
        <p:spPr>
          <a:xfrm>
            <a:off x="571472" y="6550223"/>
            <a:ext cx="8448082" cy="307777"/>
          </a:xfrm>
          <a:prstGeom prst="rect">
            <a:avLst/>
          </a:prstGeom>
          <a:noFill/>
        </p:spPr>
        <p:txBody>
          <a:bodyPr wrap="none" rtlCol="0">
            <a:spAutoFit/>
          </a:bodyPr>
          <a:lstStyle/>
          <a:p>
            <a:r>
              <a:rPr lang="en-US" sz="1400" smtClean="0"/>
              <a:t>Aus SVENSMARK, Henrik. Cosmic rays and Earth’s climate. </a:t>
            </a:r>
            <a:r>
              <a:rPr lang="en-US" sz="1400" i="1" smtClean="0"/>
              <a:t>Cosmic Rays and Earth</a:t>
            </a:r>
            <a:r>
              <a:rPr lang="en-US" sz="1400" smtClean="0"/>
              <a:t>, 2000, S. 175-185.</a:t>
            </a:r>
            <a:endParaRPr lang="de-DE"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IPCC-Kernaussage zum Klimawandel</a:t>
            </a:r>
            <a:endParaRPr lang="de-DE"/>
          </a:p>
        </p:txBody>
      </p:sp>
      <p:sp>
        <p:nvSpPr>
          <p:cNvPr id="3" name="Inhaltsplatzhalter 2"/>
          <p:cNvSpPr>
            <a:spLocks noGrp="1"/>
          </p:cNvSpPr>
          <p:nvPr>
            <p:ph sz="quarter" idx="1"/>
          </p:nvPr>
        </p:nvSpPr>
        <p:spPr/>
        <p:txBody>
          <a:bodyPr>
            <a:normAutofit fontScale="85000" lnSpcReduction="20000"/>
          </a:bodyPr>
          <a:lstStyle/>
          <a:p>
            <a:r>
              <a:rPr lang="de-DE" smtClean="0"/>
              <a:t>Ist der Klimawandel menschengemacht?</a:t>
            </a:r>
          </a:p>
          <a:p>
            <a:r>
              <a:rPr lang="de-DE" smtClean="0"/>
              <a:t>IPCC AR6, 2021 *)</a:t>
            </a:r>
          </a:p>
          <a:p>
            <a:r>
              <a:rPr lang="de-DE" smtClean="0"/>
              <a:t>Eindeutig (unequivocal), dass menschlicher Einfluss Atmosphäre, Ozean und Land erwärmt hat. (A.1)</a:t>
            </a:r>
          </a:p>
          <a:p>
            <a:pPr lvl="1"/>
            <a:r>
              <a:rPr lang="de-DE" smtClean="0"/>
              <a:t>Menschlich verursachter massiver Anstieg von CO</a:t>
            </a:r>
            <a:r>
              <a:rPr lang="de-DE" baseline="-25000" smtClean="0"/>
              <a:t>2</a:t>
            </a:r>
            <a:r>
              <a:rPr lang="de-DE" smtClean="0"/>
              <a:t>, CH</a:t>
            </a:r>
            <a:r>
              <a:rPr lang="de-DE" baseline="-25000" smtClean="0"/>
              <a:t>4</a:t>
            </a:r>
            <a:r>
              <a:rPr lang="de-DE" smtClean="0"/>
              <a:t> und N</a:t>
            </a:r>
            <a:r>
              <a:rPr lang="de-DE" baseline="-25000" smtClean="0"/>
              <a:t>2</a:t>
            </a:r>
            <a:r>
              <a:rPr lang="de-DE" smtClean="0"/>
              <a:t>O in Atmosphäre seit 1750 (A.1.1)</a:t>
            </a:r>
          </a:p>
          <a:p>
            <a:pPr lvl="1"/>
            <a:r>
              <a:rPr lang="de-DE" smtClean="0"/>
              <a:t>Erwärmung seit 1850 um 0.95-1.20°C</a:t>
            </a:r>
          </a:p>
          <a:p>
            <a:pPr lvl="2"/>
            <a:r>
              <a:rPr lang="de-DE" smtClean="0"/>
              <a:t>anthropogener Anteil 0.8-1.3°C</a:t>
            </a:r>
          </a:p>
          <a:p>
            <a:pPr lvl="2"/>
            <a:r>
              <a:rPr lang="de-DE" smtClean="0"/>
              <a:t>natürlich getrieben -0.1-0.1°C</a:t>
            </a:r>
          </a:p>
          <a:p>
            <a:pPr lvl="2"/>
            <a:r>
              <a:rPr lang="de-DE" smtClean="0"/>
              <a:t>intrinsisch -0.2-0.2°C (A.1.1+A.1.2)</a:t>
            </a:r>
          </a:p>
          <a:p>
            <a:pPr lvl="1"/>
            <a:r>
              <a:rPr lang="de-DE" smtClean="0"/>
              <a:t>Klimazonen und Wettersysteme wandern polwärts, z.B. hat sich die Vegetationsperiode auf der Nordhemisphäre seit 1950 um zwei Tage verlängert (A.1.4 und A.1.8)</a:t>
            </a:r>
          </a:p>
          <a:p>
            <a:pPr lvl="1"/>
            <a:endParaRPr lang="de-DE" smtClean="0"/>
          </a:p>
          <a:p>
            <a:pPr lvl="1"/>
            <a:endParaRPr lang="de-DE" smtClean="0"/>
          </a:p>
          <a:p>
            <a:r>
              <a:rPr lang="de-DE" sz="2000" smtClean="0"/>
              <a:t>*) Climate Change 2021, The Physical Science Basis, ab S. 21</a:t>
            </a:r>
            <a:endParaRPr lang="de-DE" sz="20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Svensmark: Fortsetzung mit „Forbush decreases“</a:t>
            </a:r>
            <a:endParaRPr lang="de-DE"/>
          </a:p>
        </p:txBody>
      </p:sp>
      <p:sp>
        <p:nvSpPr>
          <p:cNvPr id="3" name="Inhaltsplatzhalter 2"/>
          <p:cNvSpPr>
            <a:spLocks noGrp="1"/>
          </p:cNvSpPr>
          <p:nvPr>
            <p:ph sz="quarter" idx="1"/>
          </p:nvPr>
        </p:nvSpPr>
        <p:spPr>
          <a:xfrm>
            <a:off x="457200" y="1219200"/>
            <a:ext cx="6257940" cy="4937760"/>
          </a:xfrm>
        </p:spPr>
        <p:txBody>
          <a:bodyPr/>
          <a:lstStyle/>
          <a:p>
            <a:r>
              <a:rPr lang="de-DE" smtClean="0"/>
              <a:t>Forbush decrease: Sprunghafte Änderungen der Stärke der kosmischen Strahlung durch Erde überstreichende koronale Massenauswürfe</a:t>
            </a:r>
          </a:p>
          <a:p>
            <a:r>
              <a:rPr lang="de-DE" smtClean="0"/>
              <a:t>Svensmark  sieht Korrelation</a:t>
            </a:r>
          </a:p>
          <a:p>
            <a:r>
              <a:rPr lang="de-DE" smtClean="0"/>
              <a:t>Kritik (Calogovic, Laken):</a:t>
            </a:r>
          </a:p>
          <a:p>
            <a:pPr lvl="1"/>
            <a:r>
              <a:rPr lang="de-DE" smtClean="0"/>
              <a:t>Statistisch nicht signifikant</a:t>
            </a:r>
          </a:p>
          <a:p>
            <a:pPr lvl="1"/>
            <a:r>
              <a:rPr lang="de-DE" smtClean="0"/>
              <a:t>Zeitversatz kann nicht erklärt werden</a:t>
            </a:r>
            <a:endParaRPr lang="de-DE"/>
          </a:p>
        </p:txBody>
      </p:sp>
      <p:pic>
        <p:nvPicPr>
          <p:cNvPr id="3074" name="Picture 2"/>
          <p:cNvPicPr>
            <a:picLocks noChangeAspect="1" noChangeArrowheads="1"/>
          </p:cNvPicPr>
          <p:nvPr/>
        </p:nvPicPr>
        <p:blipFill>
          <a:blip r:embed="rId2"/>
          <a:srcRect/>
          <a:stretch>
            <a:fillRect/>
          </a:stretch>
        </p:blipFill>
        <p:spPr bwMode="auto">
          <a:xfrm>
            <a:off x="6350802" y="857232"/>
            <a:ext cx="2564929" cy="4357718"/>
          </a:xfrm>
          <a:prstGeom prst="rect">
            <a:avLst/>
          </a:prstGeom>
          <a:noFill/>
          <a:ln w="9525">
            <a:noFill/>
            <a:miter lim="800000"/>
            <a:headEnd/>
            <a:tailEnd/>
          </a:ln>
          <a:effectLst/>
        </p:spPr>
      </p:pic>
      <p:sp>
        <p:nvSpPr>
          <p:cNvPr id="5" name="Textfeld 4"/>
          <p:cNvSpPr txBox="1"/>
          <p:nvPr/>
        </p:nvSpPr>
        <p:spPr>
          <a:xfrm>
            <a:off x="214282" y="5143512"/>
            <a:ext cx="6572296" cy="1200329"/>
          </a:xfrm>
          <a:prstGeom prst="rect">
            <a:avLst/>
          </a:prstGeom>
          <a:noFill/>
        </p:spPr>
        <p:txBody>
          <a:bodyPr wrap="square" rtlCol="0">
            <a:spAutoFit/>
          </a:bodyPr>
          <a:lstStyle/>
          <a:p>
            <a:r>
              <a:rPr lang="de-DE" smtClean="0"/>
              <a:t>Fig. 1 a in Svensmark, Henrik, Torsten Bondo, and Jacob Svensmark. "Cosmic ray decreases affect atmospheric aerosols and clouds." </a:t>
            </a:r>
            <a:r>
              <a:rPr lang="de-DE" i="1" smtClean="0"/>
              <a:t>Geophysical Research Letters</a:t>
            </a:r>
            <a:r>
              <a:rPr lang="de-DE" smtClean="0"/>
              <a:t> 36.15 (2009).</a:t>
            </a:r>
            <a:endParaRPr lang="de-DE"/>
          </a:p>
        </p:txBody>
      </p:sp>
      <p:sp>
        <p:nvSpPr>
          <p:cNvPr id="6" name="Textfeld 5"/>
          <p:cNvSpPr txBox="1"/>
          <p:nvPr/>
        </p:nvSpPr>
        <p:spPr>
          <a:xfrm>
            <a:off x="6599649" y="5143512"/>
            <a:ext cx="2544351" cy="646331"/>
          </a:xfrm>
          <a:prstGeom prst="rect">
            <a:avLst/>
          </a:prstGeom>
          <a:noFill/>
        </p:spPr>
        <p:txBody>
          <a:bodyPr wrap="none" rtlCol="0">
            <a:spAutoFit/>
          </a:bodyPr>
          <a:lstStyle/>
          <a:p>
            <a:r>
              <a:rPr lang="de-DE" smtClean="0">
                <a:solidFill>
                  <a:srgbClr val="FF0000"/>
                </a:solidFill>
              </a:rPr>
              <a:t>-- Kosm. Strahlung</a:t>
            </a:r>
          </a:p>
          <a:p>
            <a:r>
              <a:rPr lang="de-DE" smtClean="0"/>
              <a:t>- Kleine Aerosolpartikel</a:t>
            </a:r>
            <a:endParaRPr lang="de-DE"/>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DE" smtClean="0"/>
              <a:t>Wolkenbildungs-</a:t>
            </a:r>
            <a:br>
              <a:rPr lang="de-DE" smtClean="0"/>
            </a:br>
            <a:r>
              <a:rPr lang="de-DE" smtClean="0"/>
              <a:t>theorie</a:t>
            </a:r>
            <a:endParaRPr lang="de-DE"/>
          </a:p>
        </p:txBody>
      </p:sp>
      <p:sp>
        <p:nvSpPr>
          <p:cNvPr id="4" name="Inhaltsplatzhalter 3"/>
          <p:cNvSpPr>
            <a:spLocks noGrp="1"/>
          </p:cNvSpPr>
          <p:nvPr>
            <p:ph sz="quarter" idx="1"/>
          </p:nvPr>
        </p:nvSpPr>
        <p:spPr>
          <a:xfrm>
            <a:off x="500034" y="1214422"/>
            <a:ext cx="4214842" cy="4937760"/>
          </a:xfrm>
        </p:spPr>
        <p:txBody>
          <a:bodyPr/>
          <a:lstStyle/>
          <a:p>
            <a:r>
              <a:rPr lang="de-DE" smtClean="0"/>
              <a:t>Woher kommen Kondensationskerne für Wolkentröpfchen?</a:t>
            </a:r>
          </a:p>
          <a:p>
            <a:r>
              <a:rPr lang="de-DE" smtClean="0"/>
              <a:t>Kondensationskerne</a:t>
            </a:r>
          </a:p>
          <a:p>
            <a:pPr lvl="1"/>
            <a:r>
              <a:rPr lang="de-DE" smtClean="0"/>
              <a:t>Seesalz (Ozean)</a:t>
            </a:r>
          </a:p>
          <a:p>
            <a:pPr lvl="1"/>
            <a:r>
              <a:rPr lang="de-DE" smtClean="0"/>
              <a:t>Staub (Land)</a:t>
            </a:r>
          </a:p>
          <a:p>
            <a:pPr lvl="1"/>
            <a:r>
              <a:rPr lang="de-DE" smtClean="0"/>
              <a:t>Schwefelsäuretröpfchen, teilweise unterstützt durch ionisierte Teilchen (kosm. Strahlung!!)</a:t>
            </a:r>
            <a:endParaRPr lang="de-DE"/>
          </a:p>
        </p:txBody>
      </p:sp>
      <p:pic>
        <p:nvPicPr>
          <p:cNvPr id="4098" name="Picture 2"/>
          <p:cNvPicPr>
            <a:picLocks noChangeAspect="1" noChangeArrowheads="1"/>
          </p:cNvPicPr>
          <p:nvPr/>
        </p:nvPicPr>
        <p:blipFill>
          <a:blip r:embed="rId3"/>
          <a:srcRect/>
          <a:stretch>
            <a:fillRect/>
          </a:stretch>
        </p:blipFill>
        <p:spPr bwMode="auto">
          <a:xfrm>
            <a:off x="4686316" y="1285860"/>
            <a:ext cx="4457684" cy="3143239"/>
          </a:xfrm>
          <a:prstGeom prst="rect">
            <a:avLst/>
          </a:prstGeom>
          <a:noFill/>
          <a:ln w="9525">
            <a:noFill/>
            <a:miter lim="800000"/>
            <a:headEnd/>
            <a:tailEnd/>
          </a:ln>
          <a:effectLst/>
        </p:spPr>
      </p:pic>
      <p:sp>
        <p:nvSpPr>
          <p:cNvPr id="6" name="Textfeld 5"/>
          <p:cNvSpPr txBox="1"/>
          <p:nvPr/>
        </p:nvSpPr>
        <p:spPr>
          <a:xfrm>
            <a:off x="4429124" y="4929198"/>
            <a:ext cx="4883977" cy="646331"/>
          </a:xfrm>
          <a:prstGeom prst="rect">
            <a:avLst/>
          </a:prstGeom>
          <a:noFill/>
        </p:spPr>
        <p:txBody>
          <a:bodyPr wrap="square" rtlCol="0">
            <a:spAutoFit/>
          </a:bodyPr>
          <a:lstStyle/>
          <a:p>
            <a:r>
              <a:rPr lang="de-DE" smtClean="0"/>
              <a:t>Abb. 1.1 aus Roger K. Smith, Einführung in die Meterologie III</a:t>
            </a:r>
            <a:endParaRPr lang="de-DE"/>
          </a:p>
        </p:txBody>
      </p:sp>
      <p:sp>
        <p:nvSpPr>
          <p:cNvPr id="7" name="Textfeld 6"/>
          <p:cNvSpPr txBox="1"/>
          <p:nvPr/>
        </p:nvSpPr>
        <p:spPr>
          <a:xfrm>
            <a:off x="4786314" y="4429132"/>
            <a:ext cx="4152162" cy="369332"/>
          </a:xfrm>
          <a:prstGeom prst="rect">
            <a:avLst/>
          </a:prstGeom>
          <a:noFill/>
        </p:spPr>
        <p:txBody>
          <a:bodyPr wrap="none" rtlCol="0">
            <a:spAutoFit/>
          </a:bodyPr>
          <a:lstStyle/>
          <a:p>
            <a:r>
              <a:rPr lang="de-DE" smtClean="0"/>
              <a:t>r in µm, n in Anzahl/Liter Luft, v in cm/s</a:t>
            </a:r>
            <a:endParaRPr lang="de-DE"/>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Wieviel Wolkenkondensationskeime entstehen aus durch kosmische Strahlung?</a:t>
            </a:r>
            <a:endParaRPr lang="de-DE"/>
          </a:p>
        </p:txBody>
      </p:sp>
      <p:sp>
        <p:nvSpPr>
          <p:cNvPr id="3" name="Inhaltsplatzhalter 2"/>
          <p:cNvSpPr>
            <a:spLocks noGrp="1"/>
          </p:cNvSpPr>
          <p:nvPr>
            <p:ph sz="quarter" idx="1"/>
          </p:nvPr>
        </p:nvSpPr>
        <p:spPr/>
        <p:txBody>
          <a:bodyPr>
            <a:normAutofit/>
          </a:bodyPr>
          <a:lstStyle/>
          <a:p>
            <a:r>
              <a:rPr lang="de-DE" sz="2400" smtClean="0"/>
              <a:t>Untersuchungen in CERN-Wolkenkammer zu Abhängigkeit Wolkenkondensationskeime von Ionisation ergab geringen Einfluss</a:t>
            </a:r>
          </a:p>
          <a:p>
            <a:r>
              <a:rPr lang="de-DE" sz="2400" smtClean="0"/>
              <a:t>Haupttreiber Ammoniak und organische Verbindungen</a:t>
            </a:r>
          </a:p>
          <a:p>
            <a:r>
              <a:rPr lang="de-DE" sz="2400" smtClean="0"/>
              <a:t>Kondensationskeimkonzentrationen durch Sonnenzyklus (~20% GCR-Variation) nur 0.2 % bis 0.3% variiert</a:t>
            </a:r>
          </a:p>
          <a:p>
            <a:r>
              <a:rPr lang="de-DE" sz="2400" smtClean="0"/>
              <a:t>Deshalb stellt IPCC fest, dass kosmische Strahlung mit „high confidence“ nur geringen Einfluss auf Klima seit 1750 hat</a:t>
            </a:r>
            <a:endParaRPr lang="de-DE" sz="2400"/>
          </a:p>
        </p:txBody>
      </p:sp>
      <p:sp>
        <p:nvSpPr>
          <p:cNvPr id="4" name="Textfeld 3"/>
          <p:cNvSpPr txBox="1"/>
          <p:nvPr/>
        </p:nvSpPr>
        <p:spPr>
          <a:xfrm>
            <a:off x="571472" y="5500702"/>
            <a:ext cx="7332392" cy="646331"/>
          </a:xfrm>
          <a:prstGeom prst="rect">
            <a:avLst/>
          </a:prstGeom>
          <a:noFill/>
        </p:spPr>
        <p:txBody>
          <a:bodyPr wrap="none" rtlCol="0">
            <a:spAutoFit/>
          </a:bodyPr>
          <a:lstStyle/>
          <a:p>
            <a:r>
              <a:rPr lang="en-US" smtClean="0"/>
              <a:t>Dunne, Eimear M., et al. "Global atmospheric particle formation from </a:t>
            </a:r>
          </a:p>
          <a:p>
            <a:r>
              <a:rPr lang="en-US" smtClean="0"/>
              <a:t>CERN CLOUD measurements." </a:t>
            </a:r>
            <a:r>
              <a:rPr lang="en-US" i="1" smtClean="0"/>
              <a:t>Science</a:t>
            </a:r>
            <a:r>
              <a:rPr lang="en-US" smtClean="0"/>
              <a:t> 354.6316 (2016): 1119-1124.</a:t>
            </a:r>
            <a:endParaRPr lang="de-DE"/>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Doch Korrelation Niederschläge Europa zu Sonnenzyklen ??</a:t>
            </a:r>
            <a:endParaRPr lang="de-DE"/>
          </a:p>
        </p:txBody>
      </p:sp>
      <p:sp>
        <p:nvSpPr>
          <p:cNvPr id="3" name="Inhaltsplatzhalter 2"/>
          <p:cNvSpPr>
            <a:spLocks noGrp="1"/>
          </p:cNvSpPr>
          <p:nvPr>
            <p:ph sz="quarter" idx="1"/>
          </p:nvPr>
        </p:nvSpPr>
        <p:spPr/>
        <p:txBody>
          <a:bodyPr/>
          <a:lstStyle/>
          <a:p>
            <a:r>
              <a:rPr lang="de-DE" smtClean="0"/>
              <a:t>Paper von L. Laurenz, H.-J. Lüdecke, S. Lüning</a:t>
            </a:r>
          </a:p>
          <a:p>
            <a:r>
              <a:rPr lang="de-DE" smtClean="0"/>
              <a:t>Korrelationskoeffizienten zwischen 11-Jahres-Sonnenzyklen und Monatsniederschlägen</a:t>
            </a:r>
          </a:p>
          <a:p>
            <a:r>
              <a:rPr lang="de-DE" smtClean="0"/>
              <a:t>Beispiel: Februar,</a:t>
            </a:r>
            <a:br>
              <a:rPr lang="de-DE" smtClean="0"/>
            </a:br>
            <a:r>
              <a:rPr lang="de-DE" smtClean="0"/>
              <a:t>Deutschland</a:t>
            </a:r>
          </a:p>
          <a:p>
            <a:pPr lvl="1"/>
            <a:r>
              <a:rPr lang="de-DE" smtClean="0"/>
              <a:t>Korr.koeff. r=0.54</a:t>
            </a:r>
          </a:p>
          <a:p>
            <a:pPr lvl="1"/>
            <a:r>
              <a:rPr lang="de-DE" smtClean="0"/>
              <a:t>Versatz +17 Monate</a:t>
            </a:r>
          </a:p>
          <a:p>
            <a:pPr lvl="1"/>
            <a:r>
              <a:rPr lang="de-DE" smtClean="0"/>
              <a:t>Wahrscheinlichkeit</a:t>
            </a:r>
            <a:br>
              <a:rPr lang="de-DE" smtClean="0"/>
            </a:br>
            <a:r>
              <a:rPr lang="de-DE" smtClean="0"/>
              <a:t>für Zufall &lt; 0.1%</a:t>
            </a:r>
            <a:br>
              <a:rPr lang="de-DE" smtClean="0"/>
            </a:br>
            <a:r>
              <a:rPr lang="de-DE" smtClean="0"/>
              <a:t>laut Autoren</a:t>
            </a:r>
          </a:p>
          <a:p>
            <a:r>
              <a:rPr lang="de-DE" smtClean="0"/>
              <a:t>Wirkungspfad unklar</a:t>
            </a:r>
          </a:p>
        </p:txBody>
      </p:sp>
      <p:pic>
        <p:nvPicPr>
          <p:cNvPr id="1027" name="Picture 3"/>
          <p:cNvPicPr>
            <a:picLocks noChangeAspect="1" noChangeArrowheads="1"/>
          </p:cNvPicPr>
          <p:nvPr/>
        </p:nvPicPr>
        <p:blipFill>
          <a:blip r:embed="rId2"/>
          <a:srcRect/>
          <a:stretch>
            <a:fillRect/>
          </a:stretch>
        </p:blipFill>
        <p:spPr bwMode="auto">
          <a:xfrm>
            <a:off x="4071934" y="2714620"/>
            <a:ext cx="4500594" cy="3535230"/>
          </a:xfrm>
          <a:prstGeom prst="rect">
            <a:avLst/>
          </a:prstGeom>
          <a:noFill/>
          <a:ln w="9525">
            <a:noFill/>
            <a:miter lim="800000"/>
            <a:headEnd/>
            <a:tailEnd/>
          </a:ln>
          <a:effectLst/>
        </p:spPr>
      </p:pic>
      <p:sp>
        <p:nvSpPr>
          <p:cNvPr id="7" name="Textfeld 6"/>
          <p:cNvSpPr txBox="1"/>
          <p:nvPr/>
        </p:nvSpPr>
        <p:spPr>
          <a:xfrm>
            <a:off x="428596" y="6143644"/>
            <a:ext cx="8709820" cy="584775"/>
          </a:xfrm>
          <a:prstGeom prst="rect">
            <a:avLst/>
          </a:prstGeom>
          <a:noFill/>
        </p:spPr>
        <p:txBody>
          <a:bodyPr wrap="none" rtlCol="0">
            <a:spAutoFit/>
          </a:bodyPr>
          <a:lstStyle/>
          <a:p>
            <a:r>
              <a:rPr lang="en-US" sz="1600" smtClean="0"/>
              <a:t>L Laurens, H.-J. Lüdecke, S. Luening: Influence of solar activity changes on European rainfall,</a:t>
            </a:r>
          </a:p>
          <a:p>
            <a:r>
              <a:rPr lang="en-US" sz="1600" smtClean="0"/>
              <a:t>Journal of Atmospheric and Solar-Terrestrial Physics – February 2019</a:t>
            </a:r>
            <a:endParaRPr lang="de-DE" sz="16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Europakarten mit Korrelationskoeffizienten und Zeitversätzen</a:t>
            </a:r>
            <a:endParaRPr lang="de-DE"/>
          </a:p>
        </p:txBody>
      </p:sp>
      <p:sp>
        <p:nvSpPr>
          <p:cNvPr id="3" name="Inhaltsplatzhalter 2"/>
          <p:cNvSpPr>
            <a:spLocks noGrp="1"/>
          </p:cNvSpPr>
          <p:nvPr>
            <p:ph sz="quarter" idx="1"/>
          </p:nvPr>
        </p:nvSpPr>
        <p:spPr>
          <a:xfrm>
            <a:off x="457200" y="1219200"/>
            <a:ext cx="4400552" cy="4937760"/>
          </a:xfrm>
        </p:spPr>
        <p:txBody>
          <a:bodyPr>
            <a:normAutofit fontScale="92500" lnSpcReduction="10000"/>
          </a:bodyPr>
          <a:lstStyle/>
          <a:p>
            <a:r>
              <a:rPr lang="de-DE" smtClean="0"/>
              <a:t>Zeitversätze variieren von Land zu Land</a:t>
            </a:r>
          </a:p>
          <a:p>
            <a:r>
              <a:rPr lang="de-DE" smtClean="0"/>
              <a:t>Zwischendrin Länder ohne Korrelation</a:t>
            </a:r>
          </a:p>
          <a:p>
            <a:r>
              <a:rPr lang="de-DE" smtClean="0"/>
              <a:t>Korrelation von 0.5 nicht besonders hoch</a:t>
            </a:r>
          </a:p>
          <a:p>
            <a:r>
              <a:rPr lang="de-DE" smtClean="0"/>
              <a:t>Kein klarer Wirkpfad</a:t>
            </a:r>
          </a:p>
          <a:p>
            <a:r>
              <a:rPr lang="de-DE" smtClean="0"/>
              <a:t>Vermutung: andere Effekte erzeugen manchmal 11-Jahres-Schwankungen unabhängig von der Sonne</a:t>
            </a:r>
          </a:p>
          <a:p>
            <a:r>
              <a:rPr lang="de-DE" smtClean="0"/>
              <a:t>Meine Einschätzung: nicht stichhaltig</a:t>
            </a:r>
            <a:endParaRPr lang="de-DE"/>
          </a:p>
        </p:txBody>
      </p:sp>
      <p:pic>
        <p:nvPicPr>
          <p:cNvPr id="2050" name="Picture 2"/>
          <p:cNvPicPr>
            <a:picLocks noChangeAspect="1" noChangeArrowheads="1"/>
          </p:cNvPicPr>
          <p:nvPr/>
        </p:nvPicPr>
        <p:blipFill>
          <a:blip r:embed="rId2"/>
          <a:srcRect/>
          <a:stretch>
            <a:fillRect/>
          </a:stretch>
        </p:blipFill>
        <p:spPr bwMode="auto">
          <a:xfrm>
            <a:off x="4705350" y="1142984"/>
            <a:ext cx="4438650" cy="5238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mtClean="0"/>
              <a:t>Zusammenfassung (IPCC S.  962)</a:t>
            </a:r>
            <a:endParaRPr lang="de-DE"/>
          </a:p>
        </p:txBody>
      </p:sp>
      <p:pic>
        <p:nvPicPr>
          <p:cNvPr id="7170" name="Picture 2"/>
          <p:cNvPicPr>
            <a:picLocks noChangeAspect="1" noChangeArrowheads="1"/>
          </p:cNvPicPr>
          <p:nvPr/>
        </p:nvPicPr>
        <p:blipFill>
          <a:blip r:embed="rId2"/>
          <a:srcRect/>
          <a:stretch>
            <a:fillRect/>
          </a:stretch>
        </p:blipFill>
        <p:spPr bwMode="auto">
          <a:xfrm>
            <a:off x="1928794" y="1287782"/>
            <a:ext cx="5143536" cy="49606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Langfristige Effekte und Paläoklima</a:t>
            </a:r>
            <a:endParaRPr lang="de-DE"/>
          </a:p>
        </p:txBody>
      </p:sp>
      <p:sp>
        <p:nvSpPr>
          <p:cNvPr id="3" name="Textplatzhalter 2"/>
          <p:cNvSpPr>
            <a:spLocks noGrp="1"/>
          </p:cNvSpPr>
          <p:nvPr>
            <p:ph type="body" idx="1"/>
          </p:nvPr>
        </p:nvSpPr>
        <p:spPr/>
        <p:txBody>
          <a:bodyPr/>
          <a:lstStyle/>
          <a:p>
            <a:r>
              <a:rPr lang="de-DE" smtClean="0"/>
              <a:t>Wie könnte der Gleichgewichtszustand aussehen?</a:t>
            </a:r>
            <a:endParaRPr lang="de-DE"/>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Langfristige Effekte &amp; Paläoklima</a:t>
            </a:r>
            <a:endParaRPr lang="de-DE"/>
          </a:p>
        </p:txBody>
      </p:sp>
      <p:sp>
        <p:nvSpPr>
          <p:cNvPr id="3" name="Inhaltsplatzhalter 2"/>
          <p:cNvSpPr>
            <a:spLocks noGrp="1"/>
          </p:cNvSpPr>
          <p:nvPr>
            <p:ph sz="quarter" idx="1"/>
          </p:nvPr>
        </p:nvSpPr>
        <p:spPr/>
        <p:txBody>
          <a:bodyPr/>
          <a:lstStyle/>
          <a:p>
            <a:r>
              <a:rPr lang="de-DE" smtClean="0"/>
              <a:t>Paläoklima</a:t>
            </a:r>
          </a:p>
          <a:p>
            <a:pPr lvl="1"/>
            <a:r>
              <a:rPr lang="de-DE" smtClean="0"/>
              <a:t>Eozän, Miozän, Pliozän, Eiszeit</a:t>
            </a:r>
          </a:p>
          <a:p>
            <a:pPr lvl="1"/>
            <a:r>
              <a:rPr lang="de-DE" smtClean="0"/>
              <a:t>Abnahme CO</a:t>
            </a:r>
            <a:r>
              <a:rPr lang="de-DE" baseline="-25000" smtClean="0"/>
              <a:t>2</a:t>
            </a:r>
            <a:r>
              <a:rPr lang="de-DE" smtClean="0"/>
              <a:t>-Konzentration und Globaltemperatur</a:t>
            </a:r>
          </a:p>
          <a:p>
            <a:pPr lvl="1"/>
            <a:endParaRPr lang="de-DE" smtClean="0"/>
          </a:p>
          <a:p>
            <a:r>
              <a:rPr lang="de-DE" smtClean="0"/>
              <a:t>Langfristige Effekte, Interesse in Bezug auf heute</a:t>
            </a:r>
          </a:p>
          <a:p>
            <a:pPr lvl="1"/>
            <a:r>
              <a:rPr lang="de-DE" smtClean="0"/>
              <a:t>In welcher Epoche war CO</a:t>
            </a:r>
            <a:r>
              <a:rPr lang="de-DE" baseline="-25000" smtClean="0"/>
              <a:t>2</a:t>
            </a:r>
            <a:r>
              <a:rPr lang="de-DE" smtClean="0"/>
              <a:t>-Konzentration so hoch wie heute?</a:t>
            </a:r>
          </a:p>
          <a:p>
            <a:pPr lvl="1"/>
            <a:r>
              <a:rPr lang="de-DE" smtClean="0"/>
              <a:t>Wie könnte der neue Gleichgewichtszustand aussehen?</a:t>
            </a:r>
            <a:endParaRPr lang="de-DE"/>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Paläoklima</a:t>
            </a:r>
            <a:br>
              <a:rPr lang="de-DE" smtClean="0"/>
            </a:br>
            <a:r>
              <a:rPr lang="de-DE" smtClean="0"/>
              <a:t>Globaltemperaturen seit dem Eozän</a:t>
            </a:r>
            <a:endParaRPr lang="de-DE"/>
          </a:p>
        </p:txBody>
      </p:sp>
      <p:pic>
        <p:nvPicPr>
          <p:cNvPr id="3074" name="Picture 2"/>
          <p:cNvPicPr>
            <a:picLocks noChangeAspect="1" noChangeArrowheads="1"/>
          </p:cNvPicPr>
          <p:nvPr/>
        </p:nvPicPr>
        <p:blipFill>
          <a:blip r:embed="rId2"/>
          <a:srcRect/>
          <a:stretch>
            <a:fillRect/>
          </a:stretch>
        </p:blipFill>
        <p:spPr bwMode="auto">
          <a:xfrm>
            <a:off x="357158" y="1142984"/>
            <a:ext cx="8540863" cy="5715016"/>
          </a:xfrm>
          <a:prstGeom prst="rect">
            <a:avLst/>
          </a:prstGeom>
          <a:noFill/>
          <a:ln w="9525">
            <a:noFill/>
            <a:miter lim="800000"/>
            <a:headEnd/>
            <a:tailEnd/>
          </a:ln>
          <a:effectLst/>
        </p:spPr>
      </p:pic>
      <p:sp>
        <p:nvSpPr>
          <p:cNvPr id="5" name="Textfeld 4"/>
          <p:cNvSpPr txBox="1"/>
          <p:nvPr/>
        </p:nvSpPr>
        <p:spPr>
          <a:xfrm>
            <a:off x="1857356" y="4929198"/>
            <a:ext cx="1468672" cy="738664"/>
          </a:xfrm>
          <a:prstGeom prst="rect">
            <a:avLst/>
          </a:prstGeom>
          <a:noFill/>
        </p:spPr>
        <p:txBody>
          <a:bodyPr wrap="none" rtlCol="0">
            <a:spAutoFit/>
          </a:bodyPr>
          <a:lstStyle/>
          <a:p>
            <a:r>
              <a:rPr lang="de-DE" sz="1400" b="1" smtClean="0"/>
              <a:t>Öffnung </a:t>
            </a:r>
          </a:p>
          <a:p>
            <a:r>
              <a:rPr lang="de-DE" sz="1400" b="1" smtClean="0"/>
              <a:t>Drake-Passage</a:t>
            </a:r>
          </a:p>
          <a:p>
            <a:r>
              <a:rPr lang="de-DE" sz="1400" b="1" smtClean="0"/>
              <a:t>35 Mio. a</a:t>
            </a:r>
          </a:p>
        </p:txBody>
      </p:sp>
      <p:sp>
        <p:nvSpPr>
          <p:cNvPr id="6" name="Textfeld 5"/>
          <p:cNvSpPr txBox="1"/>
          <p:nvPr/>
        </p:nvSpPr>
        <p:spPr>
          <a:xfrm>
            <a:off x="3214678" y="3786190"/>
            <a:ext cx="1329210" cy="738664"/>
          </a:xfrm>
          <a:prstGeom prst="rect">
            <a:avLst/>
          </a:prstGeom>
          <a:noFill/>
        </p:spPr>
        <p:txBody>
          <a:bodyPr wrap="none" rtlCol="0">
            <a:spAutoFit/>
          </a:bodyPr>
          <a:lstStyle/>
          <a:p>
            <a:r>
              <a:rPr lang="de-DE" sz="1400" b="1" smtClean="0"/>
              <a:t>Schließung</a:t>
            </a:r>
          </a:p>
          <a:p>
            <a:r>
              <a:rPr lang="de-DE" sz="1400" b="1" smtClean="0"/>
              <a:t>Panamakanal</a:t>
            </a:r>
          </a:p>
          <a:p>
            <a:r>
              <a:rPr lang="de-DE" sz="1400" b="1" smtClean="0"/>
              <a:t>2.7 Mio. a</a:t>
            </a:r>
          </a:p>
        </p:txBody>
      </p:sp>
      <p:sp>
        <p:nvSpPr>
          <p:cNvPr id="7" name="Textfeld 6"/>
          <p:cNvSpPr txBox="1"/>
          <p:nvPr/>
        </p:nvSpPr>
        <p:spPr>
          <a:xfrm>
            <a:off x="0" y="1500174"/>
            <a:ext cx="1467068" cy="369332"/>
          </a:xfrm>
          <a:prstGeom prst="rect">
            <a:avLst/>
          </a:prstGeom>
          <a:noFill/>
        </p:spPr>
        <p:txBody>
          <a:bodyPr wrap="none" rtlCol="0">
            <a:spAutoFit/>
          </a:bodyPr>
          <a:lstStyle/>
          <a:p>
            <a:r>
              <a:rPr lang="de-DE" smtClean="0"/>
              <a:t>IPCC S. 296</a:t>
            </a:r>
            <a:endParaRPr lang="de-DE"/>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Der Ozean</a:t>
            </a:r>
            <a:endParaRPr lang="de-DE"/>
          </a:p>
        </p:txBody>
      </p:sp>
      <p:sp>
        <p:nvSpPr>
          <p:cNvPr id="3" name="Inhaltsplatzhalter 2"/>
          <p:cNvSpPr>
            <a:spLocks noGrp="1"/>
          </p:cNvSpPr>
          <p:nvPr>
            <p:ph sz="quarter" idx="1"/>
          </p:nvPr>
        </p:nvSpPr>
        <p:spPr>
          <a:xfrm>
            <a:off x="457200" y="1219200"/>
            <a:ext cx="3757610" cy="4937760"/>
          </a:xfrm>
        </p:spPr>
        <p:txBody>
          <a:bodyPr>
            <a:normAutofit/>
          </a:bodyPr>
          <a:lstStyle/>
          <a:p>
            <a:r>
              <a:rPr lang="de-DE" sz="1800" smtClean="0"/>
              <a:t>Warum ist</a:t>
            </a:r>
            <a:br>
              <a:rPr lang="de-DE" sz="1800" smtClean="0"/>
            </a:br>
            <a:r>
              <a:rPr lang="de-DE" sz="1800" smtClean="0"/>
              <a:t>der tiefe Ozean so kalt?</a:t>
            </a:r>
          </a:p>
          <a:p>
            <a:r>
              <a:rPr lang="de-DE" sz="1800" smtClean="0"/>
              <a:t>Antarktisches Bodenwasser</a:t>
            </a:r>
            <a:br>
              <a:rPr lang="de-DE" sz="1800" smtClean="0"/>
            </a:br>
            <a:r>
              <a:rPr lang="de-DE" sz="1800" smtClean="0"/>
              <a:t>(v = 1000 Jahre / 10.000 km)</a:t>
            </a:r>
          </a:p>
          <a:p>
            <a:r>
              <a:rPr lang="de-DE" sz="1800" smtClean="0"/>
              <a:t>Nordatlantisches Tiefenwasser</a:t>
            </a:r>
            <a:endParaRPr lang="de-DE" sz="1800"/>
          </a:p>
        </p:txBody>
      </p:sp>
      <p:pic>
        <p:nvPicPr>
          <p:cNvPr id="1026" name="Picture 2"/>
          <p:cNvPicPr>
            <a:picLocks noChangeAspect="1" noChangeArrowheads="1"/>
          </p:cNvPicPr>
          <p:nvPr/>
        </p:nvPicPr>
        <p:blipFill>
          <a:blip r:embed="rId3"/>
          <a:srcRect/>
          <a:stretch>
            <a:fillRect/>
          </a:stretch>
        </p:blipFill>
        <p:spPr bwMode="auto">
          <a:xfrm>
            <a:off x="428596" y="3857628"/>
            <a:ext cx="4767264" cy="2348725"/>
          </a:xfrm>
          <a:prstGeom prst="rect">
            <a:avLst/>
          </a:prstGeom>
          <a:noFill/>
          <a:ln w="9525">
            <a:noFill/>
            <a:miter lim="800000"/>
            <a:headEnd/>
            <a:tailEnd/>
          </a:ln>
          <a:effectLst/>
        </p:spPr>
      </p:pic>
      <p:sp>
        <p:nvSpPr>
          <p:cNvPr id="5" name="Textfeld 4"/>
          <p:cNvSpPr txBox="1"/>
          <p:nvPr/>
        </p:nvSpPr>
        <p:spPr>
          <a:xfrm>
            <a:off x="642910" y="6286520"/>
            <a:ext cx="3848169" cy="369332"/>
          </a:xfrm>
          <a:prstGeom prst="rect">
            <a:avLst/>
          </a:prstGeom>
          <a:noFill/>
        </p:spPr>
        <p:txBody>
          <a:bodyPr wrap="none" rtlCol="0">
            <a:spAutoFit/>
          </a:bodyPr>
          <a:lstStyle/>
          <a:p>
            <a:r>
              <a:rPr lang="de-DE" smtClean="0"/>
              <a:t>Wikipedia: Thermohaline Zirkulation</a:t>
            </a:r>
            <a:endParaRPr lang="de-DE"/>
          </a:p>
        </p:txBody>
      </p:sp>
      <p:pic>
        <p:nvPicPr>
          <p:cNvPr id="1027" name="Picture 3"/>
          <p:cNvPicPr>
            <a:picLocks noChangeAspect="1" noChangeArrowheads="1"/>
          </p:cNvPicPr>
          <p:nvPr/>
        </p:nvPicPr>
        <p:blipFill>
          <a:blip r:embed="rId4"/>
          <a:srcRect/>
          <a:stretch>
            <a:fillRect/>
          </a:stretch>
        </p:blipFill>
        <p:spPr bwMode="auto">
          <a:xfrm>
            <a:off x="5357818" y="3770853"/>
            <a:ext cx="2428892" cy="2515638"/>
          </a:xfrm>
          <a:prstGeom prst="rect">
            <a:avLst/>
          </a:prstGeom>
          <a:noFill/>
          <a:ln w="9525">
            <a:noFill/>
            <a:miter lim="800000"/>
            <a:headEnd/>
            <a:tailEnd/>
          </a:ln>
          <a:effectLst/>
        </p:spPr>
      </p:pic>
      <p:sp>
        <p:nvSpPr>
          <p:cNvPr id="7" name="Textfeld 6"/>
          <p:cNvSpPr txBox="1"/>
          <p:nvPr/>
        </p:nvSpPr>
        <p:spPr>
          <a:xfrm>
            <a:off x="4929190" y="6357958"/>
            <a:ext cx="2578591" cy="369332"/>
          </a:xfrm>
          <a:prstGeom prst="rect">
            <a:avLst/>
          </a:prstGeom>
          <a:noFill/>
        </p:spPr>
        <p:txBody>
          <a:bodyPr wrap="none" rtlCol="0">
            <a:spAutoFit/>
          </a:bodyPr>
          <a:lstStyle/>
          <a:p>
            <a:r>
              <a:rPr lang="de-DE" smtClean="0"/>
              <a:t>Wikipedia: Thermokline</a:t>
            </a:r>
            <a:endParaRPr lang="de-DE"/>
          </a:p>
        </p:txBody>
      </p:sp>
      <p:sp>
        <p:nvSpPr>
          <p:cNvPr id="8" name="Textfeld 7"/>
          <p:cNvSpPr txBox="1"/>
          <p:nvPr/>
        </p:nvSpPr>
        <p:spPr>
          <a:xfrm>
            <a:off x="4929190" y="142852"/>
            <a:ext cx="3972049" cy="369332"/>
          </a:xfrm>
          <a:prstGeom prst="rect">
            <a:avLst/>
          </a:prstGeom>
          <a:noFill/>
        </p:spPr>
        <p:txBody>
          <a:bodyPr wrap="none" rtlCol="0">
            <a:spAutoFit/>
          </a:bodyPr>
          <a:lstStyle/>
          <a:p>
            <a:r>
              <a:rPr lang="de-DE" smtClean="0"/>
              <a:t>Wikipedia: North Atlantic Deep Water</a:t>
            </a:r>
            <a:endParaRPr lang="de-DE"/>
          </a:p>
        </p:txBody>
      </p:sp>
      <p:pic>
        <p:nvPicPr>
          <p:cNvPr id="1028" name="Picture 4"/>
          <p:cNvPicPr>
            <a:picLocks noChangeAspect="1" noChangeArrowheads="1"/>
          </p:cNvPicPr>
          <p:nvPr/>
        </p:nvPicPr>
        <p:blipFill>
          <a:blip r:embed="rId5"/>
          <a:srcRect/>
          <a:stretch>
            <a:fillRect/>
          </a:stretch>
        </p:blipFill>
        <p:spPr bwMode="auto">
          <a:xfrm>
            <a:off x="4214810" y="428604"/>
            <a:ext cx="4714908" cy="30376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mtClean="0"/>
              <a:t>Temperaturkurven IPCC S.6</a:t>
            </a:r>
            <a:endParaRPr lang="de-DE"/>
          </a:p>
        </p:txBody>
      </p:sp>
      <p:sp>
        <p:nvSpPr>
          <p:cNvPr id="3" name="Inhaltsplatzhalter 2"/>
          <p:cNvSpPr>
            <a:spLocks noGrp="1"/>
          </p:cNvSpPr>
          <p:nvPr>
            <p:ph sz="quarter" idx="1"/>
          </p:nvPr>
        </p:nvSpPr>
        <p:spPr/>
        <p:txBody>
          <a:bodyPr/>
          <a:lstStyle/>
          <a:p>
            <a:r>
              <a:rPr lang="de-DE" smtClean="0"/>
              <a:t>Fast alles wird dem Menschen zugeschrieben</a:t>
            </a:r>
            <a:endParaRPr lang="de-DE"/>
          </a:p>
        </p:txBody>
      </p:sp>
      <p:pic>
        <p:nvPicPr>
          <p:cNvPr id="2050" name="Picture 2"/>
          <p:cNvPicPr>
            <a:picLocks noChangeAspect="1" noChangeArrowheads="1"/>
          </p:cNvPicPr>
          <p:nvPr/>
        </p:nvPicPr>
        <p:blipFill>
          <a:blip r:embed="rId2"/>
          <a:srcRect/>
          <a:stretch>
            <a:fillRect/>
          </a:stretch>
        </p:blipFill>
        <p:spPr bwMode="auto">
          <a:xfrm>
            <a:off x="0" y="1785926"/>
            <a:ext cx="8982075" cy="4191000"/>
          </a:xfrm>
          <a:prstGeom prst="rect">
            <a:avLst/>
          </a:prstGeom>
          <a:noFill/>
          <a:ln w="9525">
            <a:noFill/>
            <a:miter lim="800000"/>
            <a:headEnd/>
            <a:tailEnd/>
          </a:ln>
          <a:effectLst/>
        </p:spPr>
      </p:pic>
      <p:sp>
        <p:nvSpPr>
          <p:cNvPr id="6" name="Textfeld 5"/>
          <p:cNvSpPr txBox="1"/>
          <p:nvPr/>
        </p:nvSpPr>
        <p:spPr>
          <a:xfrm>
            <a:off x="2500298" y="6000768"/>
            <a:ext cx="2710999" cy="369332"/>
          </a:xfrm>
          <a:prstGeom prst="rect">
            <a:avLst/>
          </a:prstGeom>
          <a:noFill/>
        </p:spPr>
        <p:txBody>
          <a:bodyPr wrap="none" rtlCol="0">
            <a:spAutoFit/>
          </a:bodyPr>
          <a:lstStyle/>
          <a:p>
            <a:r>
              <a:rPr lang="de-DE" smtClean="0"/>
              <a:t>Farbkorridore: very likely</a:t>
            </a:r>
            <a:endParaRPr lang="de-DE"/>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Miozän-Temperaturen</a:t>
            </a:r>
            <a:endParaRPr lang="de-DE"/>
          </a:p>
        </p:txBody>
      </p:sp>
      <p:sp>
        <p:nvSpPr>
          <p:cNvPr id="3" name="Inhaltsplatzhalter 2"/>
          <p:cNvSpPr>
            <a:spLocks noGrp="1"/>
          </p:cNvSpPr>
          <p:nvPr>
            <p:ph sz="quarter" idx="1"/>
          </p:nvPr>
        </p:nvSpPr>
        <p:spPr>
          <a:xfrm>
            <a:off x="457200" y="1219200"/>
            <a:ext cx="4829180" cy="4937760"/>
          </a:xfrm>
        </p:spPr>
        <p:txBody>
          <a:bodyPr>
            <a:normAutofit fontScale="62500" lnSpcReduction="20000"/>
          </a:bodyPr>
          <a:lstStyle/>
          <a:p>
            <a:r>
              <a:rPr lang="de-DE" smtClean="0"/>
              <a:t>Temperatur 6°C höher als heute (Steinthorsdottir); Tiefsee bei 10°C (Evans)</a:t>
            </a:r>
          </a:p>
          <a:p>
            <a:r>
              <a:rPr lang="de-DE" smtClean="0"/>
              <a:t>Viel geringerer Gradient Äquator-Pole als heute (kein Eis)</a:t>
            </a:r>
          </a:p>
          <a:p>
            <a:r>
              <a:rPr lang="de-DE" smtClean="0"/>
              <a:t>Simulationen mit ~400 ppm CO2 ergeben Temperaturen 2°C höher als heute, für die 6°C braucht es 800 ppm</a:t>
            </a:r>
          </a:p>
          <a:p>
            <a:r>
              <a:rPr lang="de-DE" smtClean="0"/>
              <a:t>Nur bei 800 ppm ist der Gradient Pol-Äquator wie gemessen, bei 400 ppm ist er viel zu groß (so wie heute)</a:t>
            </a:r>
          </a:p>
          <a:p>
            <a:endParaRPr lang="de-DE" smtClean="0"/>
          </a:p>
          <a:p>
            <a:endParaRPr lang="de-DE" smtClean="0"/>
          </a:p>
          <a:p>
            <a:r>
              <a:rPr lang="de-DE" smtClean="0"/>
              <a:t>Evans, David. "Deep Heat: Proxies, Miocene Ice, and an End in Sight for Paleoclimate Paradoxes?." </a:t>
            </a:r>
            <a:r>
              <a:rPr lang="de-DE" i="1" smtClean="0"/>
              <a:t>Paleoceanography and Paleoclimatology</a:t>
            </a:r>
            <a:r>
              <a:rPr lang="de-DE" smtClean="0"/>
              <a:t> 36.3 (2021): e2020PA004174.</a:t>
            </a:r>
          </a:p>
          <a:p>
            <a:r>
              <a:rPr lang="de-DE" smtClean="0"/>
              <a:t>Steinthorsdottir, M., Coxall, H. K., De Boer, A. M., Huber, M., Barbolini, N., Bradshaw, C. D., ... &amp; Strömberg, C. A. E. (2021). The Miocene: the future of the past. </a:t>
            </a:r>
            <a:r>
              <a:rPr lang="de-DE" i="1" smtClean="0"/>
              <a:t>Paleoceanography and Paleoclimatology</a:t>
            </a:r>
            <a:r>
              <a:rPr lang="de-DE" smtClean="0"/>
              <a:t>, </a:t>
            </a:r>
            <a:r>
              <a:rPr lang="de-DE" i="1" smtClean="0"/>
              <a:t>36</a:t>
            </a:r>
            <a:r>
              <a:rPr lang="de-DE" smtClean="0"/>
              <a:t>(4), e2020PA004037.</a:t>
            </a:r>
            <a:endParaRPr lang="de-DE"/>
          </a:p>
        </p:txBody>
      </p:sp>
      <p:pic>
        <p:nvPicPr>
          <p:cNvPr id="1026" name="Picture 2"/>
          <p:cNvPicPr>
            <a:picLocks noChangeAspect="1" noChangeArrowheads="1"/>
          </p:cNvPicPr>
          <p:nvPr/>
        </p:nvPicPr>
        <p:blipFill>
          <a:blip r:embed="rId3"/>
          <a:srcRect/>
          <a:stretch>
            <a:fillRect/>
          </a:stretch>
        </p:blipFill>
        <p:spPr bwMode="auto">
          <a:xfrm>
            <a:off x="5214942" y="1142984"/>
            <a:ext cx="3666145" cy="5167303"/>
          </a:xfrm>
          <a:prstGeom prst="rect">
            <a:avLst/>
          </a:prstGeom>
          <a:noFill/>
          <a:ln w="9525">
            <a:noFill/>
            <a:miter lim="800000"/>
            <a:headEnd/>
            <a:tailEnd/>
          </a:ln>
          <a:effectLst/>
        </p:spPr>
      </p:pic>
      <p:cxnSp>
        <p:nvCxnSpPr>
          <p:cNvPr id="6" name="Gerade Verbindung 5"/>
          <p:cNvCxnSpPr/>
          <p:nvPr/>
        </p:nvCxnSpPr>
        <p:spPr>
          <a:xfrm rot="16200000" flipV="1">
            <a:off x="6143778" y="3893346"/>
            <a:ext cx="4071966" cy="1"/>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rot="16200000" flipV="1">
            <a:off x="6036480" y="3857486"/>
            <a:ext cx="4071966" cy="1"/>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Pleistozän / Eiszeitalter</a:t>
            </a:r>
            <a:endParaRPr lang="de-DE"/>
          </a:p>
        </p:txBody>
      </p:sp>
      <p:sp>
        <p:nvSpPr>
          <p:cNvPr id="3" name="Inhaltsplatzhalter 2"/>
          <p:cNvSpPr>
            <a:spLocks noGrp="1"/>
          </p:cNvSpPr>
          <p:nvPr>
            <p:ph sz="quarter" idx="1"/>
          </p:nvPr>
        </p:nvSpPr>
        <p:spPr>
          <a:xfrm>
            <a:off x="457200" y="1142984"/>
            <a:ext cx="8543956" cy="5013976"/>
          </a:xfrm>
        </p:spPr>
        <p:txBody>
          <a:bodyPr>
            <a:normAutofit/>
          </a:bodyPr>
          <a:lstStyle/>
          <a:p>
            <a:r>
              <a:rPr lang="de-DE" sz="2000" smtClean="0"/>
              <a:t>Im Maximum Vereisung großer Flächen v.a. der Nordhalbkugel</a:t>
            </a:r>
            <a:br>
              <a:rPr lang="de-DE" sz="2000" smtClean="0"/>
            </a:br>
            <a:r>
              <a:rPr lang="de-DE" sz="2000" smtClean="0"/>
              <a:t>120 m tieferer Meeresspiegel</a:t>
            </a:r>
            <a:br>
              <a:rPr lang="de-DE" sz="2000" smtClean="0"/>
            </a:br>
            <a:r>
              <a:rPr lang="de-DE" sz="2000" smtClean="0"/>
              <a:t>ca. 5 °C niedrigere globale Erdoberflächentemperatur</a:t>
            </a:r>
          </a:p>
          <a:p>
            <a:r>
              <a:rPr lang="de-DE" sz="2000" smtClean="0"/>
              <a:t>Temperaturen: Unsymmetrisches Sägezahnraster mit langsamem Temperaturabfall und schnellem Anstieg</a:t>
            </a:r>
          </a:p>
          <a:p>
            <a:r>
              <a:rPr lang="de-DE" sz="2000" smtClean="0"/>
              <a:t>Hays et al. 1978: vor ~ 1 Mio. 41kyr-Zyklus, 1 Mio. bis heute 100 kyr</a:t>
            </a:r>
          </a:p>
        </p:txBody>
      </p:sp>
      <p:pic>
        <p:nvPicPr>
          <p:cNvPr id="4" name="Picture 2"/>
          <p:cNvPicPr>
            <a:picLocks noChangeAspect="1" noChangeArrowheads="1"/>
          </p:cNvPicPr>
          <p:nvPr/>
        </p:nvPicPr>
        <p:blipFill>
          <a:blip r:embed="rId2"/>
          <a:stretch>
            <a:fillRect/>
          </a:stretch>
        </p:blipFill>
        <p:spPr bwMode="auto">
          <a:xfrm>
            <a:off x="552750" y="3214686"/>
            <a:ext cx="6477000" cy="3152775"/>
          </a:xfrm>
          <a:prstGeom prst="rect">
            <a:avLst/>
          </a:prstGeom>
          <a:noFill/>
          <a:ln w="9525">
            <a:noFill/>
            <a:miter lim="800000"/>
            <a:headEnd/>
            <a:tailEnd/>
          </a:ln>
          <a:effectLst/>
        </p:spPr>
      </p:pic>
      <p:cxnSp>
        <p:nvCxnSpPr>
          <p:cNvPr id="5" name="Gerade Verbindung 4"/>
          <p:cNvCxnSpPr/>
          <p:nvPr/>
        </p:nvCxnSpPr>
        <p:spPr>
          <a:xfrm rot="5400000">
            <a:off x="308249" y="4639468"/>
            <a:ext cx="250033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rot="5400000">
            <a:off x="1035329" y="4638674"/>
            <a:ext cx="250033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rot="5400000">
            <a:off x="1573492" y="4648184"/>
            <a:ext cx="250033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rot="5400000">
            <a:off x="1749709" y="4652931"/>
            <a:ext cx="250033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rot="5400000">
            <a:off x="2316451" y="4652949"/>
            <a:ext cx="250033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rot="5400000">
            <a:off x="2878429" y="4648186"/>
            <a:ext cx="250033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rot="5400000">
            <a:off x="3597572" y="4657696"/>
            <a:ext cx="250033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rot="5400000">
            <a:off x="4089707" y="4667206"/>
            <a:ext cx="250033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rot="5400000">
            <a:off x="4637396" y="4638674"/>
            <a:ext cx="250033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rot="5400000">
            <a:off x="5112058" y="4652947"/>
            <a:ext cx="250033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7180307" y="4278313"/>
            <a:ext cx="1963725" cy="830997"/>
          </a:xfrm>
          <a:prstGeom prst="rect">
            <a:avLst/>
          </a:prstGeom>
          <a:noFill/>
        </p:spPr>
        <p:txBody>
          <a:bodyPr wrap="square" rtlCol="0">
            <a:spAutoFit/>
          </a:bodyPr>
          <a:lstStyle/>
          <a:p>
            <a:r>
              <a:rPr lang="de-DE" sz="1600" b="1" i="1" smtClean="0">
                <a:solidFill>
                  <a:srgbClr val="FF0000"/>
                </a:solidFill>
              </a:rPr>
              <a:t>Übereinstimmung</a:t>
            </a:r>
            <a:br>
              <a:rPr lang="de-DE" sz="1600" b="1" i="1" smtClean="0">
                <a:solidFill>
                  <a:srgbClr val="FF0000"/>
                </a:solidFill>
              </a:rPr>
            </a:br>
            <a:r>
              <a:rPr lang="de-DE" sz="1600" b="1" i="1" smtClean="0">
                <a:solidFill>
                  <a:srgbClr val="FF0000"/>
                </a:solidFill>
              </a:rPr>
              <a:t>Zeitskalen durch Tuning!! </a:t>
            </a:r>
            <a:endParaRPr lang="de-DE" sz="1600" b="1" i="1">
              <a:solidFill>
                <a:srgbClr val="FF0000"/>
              </a:solidFill>
            </a:endParaRPr>
          </a:p>
        </p:txBody>
      </p:sp>
      <p:sp>
        <p:nvSpPr>
          <p:cNvPr id="16" name="Textfeld 15"/>
          <p:cNvSpPr txBox="1"/>
          <p:nvPr/>
        </p:nvSpPr>
        <p:spPr>
          <a:xfrm>
            <a:off x="1214414" y="6215082"/>
            <a:ext cx="7655301" cy="523220"/>
          </a:xfrm>
          <a:prstGeom prst="rect">
            <a:avLst/>
          </a:prstGeom>
          <a:noFill/>
        </p:spPr>
        <p:txBody>
          <a:bodyPr wrap="none" rtlCol="0">
            <a:spAutoFit/>
          </a:bodyPr>
          <a:lstStyle/>
          <a:p>
            <a:r>
              <a:rPr lang="en-US" sz="1400" smtClean="0"/>
              <a:t>Tzedakis, P. C., et al. "A simple rule to determine which insolation cycles lead to interglacials." </a:t>
            </a:r>
          </a:p>
          <a:p>
            <a:r>
              <a:rPr lang="en-US" sz="1400" i="1" smtClean="0"/>
              <a:t>Nature</a:t>
            </a:r>
            <a:r>
              <a:rPr lang="en-US" sz="1400" smtClean="0"/>
              <a:t> 542.7642 (2017): 427-432.</a:t>
            </a:r>
            <a:endParaRPr lang="de-DE" sz="1400"/>
          </a:p>
        </p:txBody>
      </p:sp>
      <p:sp>
        <p:nvSpPr>
          <p:cNvPr id="17" name="Textfeld 16"/>
          <p:cNvSpPr txBox="1"/>
          <p:nvPr/>
        </p:nvSpPr>
        <p:spPr>
          <a:xfrm>
            <a:off x="6874225" y="3635371"/>
            <a:ext cx="1663404" cy="584775"/>
          </a:xfrm>
          <a:prstGeom prst="rect">
            <a:avLst/>
          </a:prstGeom>
          <a:noFill/>
        </p:spPr>
        <p:txBody>
          <a:bodyPr wrap="none" rtlCol="0">
            <a:spAutoFit/>
          </a:bodyPr>
          <a:lstStyle/>
          <a:p>
            <a:r>
              <a:rPr lang="de-DE" sz="1600" b="1" smtClean="0"/>
              <a:t>Proportional</a:t>
            </a:r>
          </a:p>
          <a:p>
            <a:r>
              <a:rPr lang="de-DE" sz="1600" b="1" smtClean="0"/>
              <a:t>zur Temperatur</a:t>
            </a:r>
            <a:endParaRPr lang="de-DE" sz="1600" b="1"/>
          </a:p>
        </p:txBody>
      </p:sp>
      <p:sp>
        <p:nvSpPr>
          <p:cNvPr id="18" name="Textfeld 17"/>
          <p:cNvSpPr txBox="1"/>
          <p:nvPr/>
        </p:nvSpPr>
        <p:spPr>
          <a:xfrm>
            <a:off x="6517035" y="4992693"/>
            <a:ext cx="1156086" cy="584775"/>
          </a:xfrm>
          <a:prstGeom prst="rect">
            <a:avLst/>
          </a:prstGeom>
          <a:noFill/>
        </p:spPr>
        <p:txBody>
          <a:bodyPr wrap="none" rtlCol="0">
            <a:spAutoFit/>
          </a:bodyPr>
          <a:lstStyle/>
          <a:p>
            <a:r>
              <a:rPr lang="de-DE" sz="1600" b="1" smtClean="0"/>
              <a:t>Insolation</a:t>
            </a:r>
          </a:p>
          <a:p>
            <a:r>
              <a:rPr lang="de-DE" sz="1600" b="1" smtClean="0"/>
              <a:t>21.6. 65°N</a:t>
            </a:r>
            <a:endParaRPr lang="de-DE" sz="1600" b="1"/>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Führende Hypothese: Milankovic-Zyklen</a:t>
            </a:r>
            <a:endParaRPr lang="de-DE"/>
          </a:p>
        </p:txBody>
      </p:sp>
      <p:sp>
        <p:nvSpPr>
          <p:cNvPr id="18" name="Inhaltsplatzhalter 17"/>
          <p:cNvSpPr>
            <a:spLocks noGrp="1"/>
          </p:cNvSpPr>
          <p:nvPr>
            <p:ph sz="quarter" idx="1"/>
          </p:nvPr>
        </p:nvSpPr>
        <p:spPr>
          <a:xfrm>
            <a:off x="571472" y="1285860"/>
            <a:ext cx="8229600" cy="4937760"/>
          </a:xfrm>
        </p:spPr>
        <p:txBody>
          <a:bodyPr>
            <a:normAutofit/>
          </a:bodyPr>
          <a:lstStyle/>
          <a:p>
            <a:r>
              <a:rPr lang="de-DE" sz="2400" smtClean="0"/>
              <a:t>41 kyr = Ekliptikschiefe, 100 kyr = Exzentrizität oder gar Inklination?</a:t>
            </a:r>
          </a:p>
          <a:p>
            <a:r>
              <a:rPr lang="de-DE" sz="2400" smtClean="0"/>
              <a:t>Führende Hypothese für Erwärmung: wenn Insolation im Nordsommer längerfristig</a:t>
            </a:r>
            <a:br>
              <a:rPr lang="de-DE" sz="2400" smtClean="0"/>
            </a:br>
            <a:r>
              <a:rPr lang="de-DE" sz="2400" smtClean="0"/>
              <a:t>besonders hoch ist, schmilzt das Eis</a:t>
            </a:r>
          </a:p>
          <a:p>
            <a:r>
              <a:rPr lang="de-DE" sz="2400" smtClean="0"/>
              <a:t>Milankovic-Zyklen mit  Amplitude 83 W/m² bei 65°N</a:t>
            </a:r>
          </a:p>
          <a:p>
            <a:r>
              <a:rPr lang="de-DE" sz="2400" smtClean="0"/>
              <a:t>Erklärungsansätze</a:t>
            </a:r>
          </a:p>
          <a:p>
            <a:pPr lvl="1"/>
            <a:r>
              <a:rPr lang="de-DE" sz="1800" smtClean="0"/>
              <a:t>Tzedakis et al. 2017: die 100 ky sind nicht echt, es handelt sich um 41 kyr-Obl. (+25 Präz.)-Zyklen, die sich manchmal nicht auswirken, wenn sie in Summe mit anderen Effekten zu schwach sind; Auftauen nur, wenn Schwelle überschritten; Schwelle seit 1 Mio. a schwerer zu erreichen</a:t>
            </a:r>
          </a:p>
          <a:p>
            <a:pPr lvl="1"/>
            <a:r>
              <a:rPr lang="de-DE" sz="1800" smtClean="0"/>
              <a:t>Z Lai et al. 2021: </a:t>
            </a:r>
            <a:r>
              <a:rPr lang="en-US" sz="1800" smtClean="0"/>
              <a:t>Earth Ice Age Dynamics: A Bimodal Forcing Hypothesis; der Norden sorgt triggert die Vereisung, der Süden das Auftauen</a:t>
            </a:r>
          </a:p>
        </p:txBody>
      </p:sp>
      <p:sp>
        <p:nvSpPr>
          <p:cNvPr id="4" name="Textfeld 3"/>
          <p:cNvSpPr txBox="1"/>
          <p:nvPr/>
        </p:nvSpPr>
        <p:spPr>
          <a:xfrm>
            <a:off x="928662" y="6072206"/>
            <a:ext cx="8215338" cy="584775"/>
          </a:xfrm>
          <a:prstGeom prst="rect">
            <a:avLst/>
          </a:prstGeom>
          <a:noFill/>
        </p:spPr>
        <p:txBody>
          <a:bodyPr wrap="square" rtlCol="0">
            <a:spAutoFit/>
          </a:bodyPr>
          <a:lstStyle/>
          <a:p>
            <a:r>
              <a:rPr lang="en-US" sz="1600" smtClean="0"/>
              <a:t>Lai, Z., Y. Xu, and P. Zheng. "Earth Ice Age Dynamics: A Bimodal Forcing Hypothesis. Front." </a:t>
            </a:r>
            <a:r>
              <a:rPr lang="en-US" sz="1600" i="1" smtClean="0"/>
              <a:t>Earth Sci</a:t>
            </a:r>
            <a:r>
              <a:rPr lang="en-US" sz="1600" smtClean="0"/>
              <a:t> 9 (2021): 736895.</a:t>
            </a:r>
            <a:endParaRPr lang="de-DE" sz="16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CO</a:t>
            </a:r>
            <a:r>
              <a:rPr lang="de-DE" baseline="-25000" smtClean="0"/>
              <a:t>2</a:t>
            </a:r>
            <a:r>
              <a:rPr lang="de-DE" smtClean="0"/>
              <a:t> und Eiszeiten</a:t>
            </a:r>
            <a:endParaRPr lang="de-DE"/>
          </a:p>
        </p:txBody>
      </p:sp>
      <p:sp>
        <p:nvSpPr>
          <p:cNvPr id="18" name="Inhaltsplatzhalter 17"/>
          <p:cNvSpPr>
            <a:spLocks noGrp="1"/>
          </p:cNvSpPr>
          <p:nvPr>
            <p:ph sz="quarter" idx="1"/>
          </p:nvPr>
        </p:nvSpPr>
        <p:spPr>
          <a:xfrm>
            <a:off x="571472" y="1285860"/>
            <a:ext cx="3643338" cy="4937760"/>
          </a:xfrm>
        </p:spPr>
        <p:txBody>
          <a:bodyPr>
            <a:normAutofit fontScale="70000" lnSpcReduction="20000"/>
          </a:bodyPr>
          <a:lstStyle/>
          <a:p>
            <a:r>
              <a:rPr lang="de-DE" sz="2900" smtClean="0"/>
              <a:t>CO</a:t>
            </a:r>
            <a:r>
              <a:rPr lang="de-DE" sz="2900" baseline="-25000" smtClean="0"/>
              <a:t>2</a:t>
            </a:r>
            <a:r>
              <a:rPr lang="de-DE" sz="2900" smtClean="0"/>
              <a:t> folgt der Eisflächenänderung O(1000 J.) nach, zwischen 260 ppm und 180 ppm</a:t>
            </a:r>
          </a:p>
          <a:p>
            <a:r>
              <a:rPr lang="de-DE" sz="2900" smtClean="0"/>
              <a:t>Erklärungsversuch: Änderung bei thermohaliner Ozeanzirkulation im Südpolarmeer</a:t>
            </a:r>
          </a:p>
          <a:p>
            <a:r>
              <a:rPr lang="de-DE" sz="2900" smtClean="0"/>
              <a:t>Wasser war während glazialem Maximum stabil geschichtet, CO</a:t>
            </a:r>
            <a:r>
              <a:rPr lang="de-DE" sz="2900" baseline="-25000" smtClean="0"/>
              <a:t>2</a:t>
            </a:r>
            <a:r>
              <a:rPr lang="de-DE" sz="2900" smtClean="0"/>
              <a:t> blieb in der Tiefe und wurde nicht mit Strömungen nach oben transportiert</a:t>
            </a:r>
          </a:p>
          <a:p>
            <a:r>
              <a:rPr lang="de-DE" sz="2900" smtClean="0"/>
              <a:t>CO</a:t>
            </a:r>
            <a:r>
              <a:rPr lang="de-DE" sz="2900" baseline="-25000" smtClean="0"/>
              <a:t>2</a:t>
            </a:r>
            <a:r>
              <a:rPr lang="de-DE" sz="2900" smtClean="0"/>
              <a:t>-Konzentration als positives Feedback auf Eisflächenänderung</a:t>
            </a:r>
          </a:p>
          <a:p>
            <a:endParaRPr lang="de-DE"/>
          </a:p>
        </p:txBody>
      </p:sp>
      <p:pic>
        <p:nvPicPr>
          <p:cNvPr id="1026" name="Picture 2"/>
          <p:cNvPicPr>
            <a:picLocks noChangeAspect="1" noChangeArrowheads="1"/>
          </p:cNvPicPr>
          <p:nvPr/>
        </p:nvPicPr>
        <p:blipFill>
          <a:blip r:embed="rId2"/>
          <a:srcRect/>
          <a:stretch>
            <a:fillRect/>
          </a:stretch>
        </p:blipFill>
        <p:spPr bwMode="auto">
          <a:xfrm>
            <a:off x="4152900" y="2071678"/>
            <a:ext cx="4991100" cy="3238500"/>
          </a:xfrm>
          <a:prstGeom prst="rect">
            <a:avLst/>
          </a:prstGeom>
          <a:noFill/>
          <a:ln w="9525">
            <a:noFill/>
            <a:miter lim="800000"/>
            <a:headEnd/>
            <a:tailEnd/>
          </a:ln>
          <a:effectLst/>
        </p:spPr>
      </p:pic>
      <p:sp>
        <p:nvSpPr>
          <p:cNvPr id="5" name="Textfeld 4"/>
          <p:cNvSpPr txBox="1"/>
          <p:nvPr/>
        </p:nvSpPr>
        <p:spPr>
          <a:xfrm>
            <a:off x="5286380" y="1500174"/>
            <a:ext cx="3214710" cy="369332"/>
          </a:xfrm>
          <a:prstGeom prst="rect">
            <a:avLst/>
          </a:prstGeom>
          <a:noFill/>
        </p:spPr>
        <p:txBody>
          <a:bodyPr wrap="square" rtlCol="0">
            <a:spAutoFit/>
          </a:bodyPr>
          <a:lstStyle/>
          <a:p>
            <a:r>
              <a:rPr lang="de-DE" smtClean="0"/>
              <a:t>Grafik IPCC S. 318</a:t>
            </a:r>
            <a:endParaRPr lang="de-DE"/>
          </a:p>
        </p:txBody>
      </p:sp>
      <p:pic>
        <p:nvPicPr>
          <p:cNvPr id="1027" name="Picture 3"/>
          <p:cNvPicPr>
            <a:picLocks noChangeAspect="1" noChangeArrowheads="1"/>
          </p:cNvPicPr>
          <p:nvPr/>
        </p:nvPicPr>
        <p:blipFill>
          <a:blip r:embed="rId3"/>
          <a:srcRect/>
          <a:stretch>
            <a:fillRect/>
          </a:stretch>
        </p:blipFill>
        <p:spPr bwMode="auto">
          <a:xfrm>
            <a:off x="4711826" y="5286388"/>
            <a:ext cx="4476750" cy="70485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Eiszeit-Einbruch statt Erwärmung?</a:t>
            </a:r>
            <a:endParaRPr lang="de-DE"/>
          </a:p>
        </p:txBody>
      </p:sp>
      <p:sp>
        <p:nvSpPr>
          <p:cNvPr id="4" name="Inhaltsplatzhalter 3"/>
          <p:cNvSpPr>
            <a:spLocks noGrp="1"/>
          </p:cNvSpPr>
          <p:nvPr>
            <p:ph sz="quarter" idx="1"/>
          </p:nvPr>
        </p:nvSpPr>
        <p:spPr>
          <a:xfrm>
            <a:off x="457200" y="1219200"/>
            <a:ext cx="4471990" cy="4937760"/>
          </a:xfrm>
        </p:spPr>
        <p:txBody>
          <a:bodyPr>
            <a:normAutofit lnSpcReduction="10000"/>
          </a:bodyPr>
          <a:lstStyle/>
          <a:p>
            <a:r>
              <a:rPr lang="de-DE" smtClean="0"/>
              <a:t>Katastrophenfilm von Roland Emmerich</a:t>
            </a:r>
          </a:p>
          <a:p>
            <a:r>
              <a:rPr lang="de-DE" smtClean="0"/>
              <a:t>Es gibt auch pseudo-populärwissenschaftliche Literatur dazu</a:t>
            </a:r>
          </a:p>
          <a:p>
            <a:r>
              <a:rPr lang="de-DE" smtClean="0"/>
              <a:t>Obwohl Eiszeitzyklik nicht verstanden ist, ist schnelle Eiszeit sehr, sehr unwahrscheinlich</a:t>
            </a:r>
          </a:p>
          <a:p>
            <a:r>
              <a:rPr lang="de-DE" smtClean="0"/>
              <a:t>Leider derzeit realste Gefahr in dieser Richtung: nuklearer Winter</a:t>
            </a:r>
            <a:endParaRPr lang="de-DE"/>
          </a:p>
        </p:txBody>
      </p:sp>
      <p:pic>
        <p:nvPicPr>
          <p:cNvPr id="3074" name="Picture 2"/>
          <p:cNvPicPr>
            <a:picLocks noChangeAspect="1" noChangeArrowheads="1"/>
          </p:cNvPicPr>
          <p:nvPr/>
        </p:nvPicPr>
        <p:blipFill>
          <a:blip r:embed="rId2"/>
          <a:srcRect/>
          <a:stretch>
            <a:fillRect/>
          </a:stretch>
        </p:blipFill>
        <p:spPr bwMode="auto">
          <a:xfrm>
            <a:off x="4929190" y="1357298"/>
            <a:ext cx="4000528" cy="4707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Temperaturen seit der letzten Eiszeit</a:t>
            </a:r>
            <a:br>
              <a:rPr lang="de-DE" smtClean="0"/>
            </a:br>
            <a:r>
              <a:rPr lang="de-DE" smtClean="0"/>
              <a:t>IPCC S. 78</a:t>
            </a:r>
            <a:endParaRPr lang="de-DE"/>
          </a:p>
        </p:txBody>
      </p:sp>
      <p:sp>
        <p:nvSpPr>
          <p:cNvPr id="5" name="Inhaltsplatzhalter 4"/>
          <p:cNvSpPr>
            <a:spLocks noGrp="1"/>
          </p:cNvSpPr>
          <p:nvPr>
            <p:ph sz="quarter" idx="1"/>
          </p:nvPr>
        </p:nvSpPr>
        <p:spPr>
          <a:xfrm>
            <a:off x="457200" y="1219200"/>
            <a:ext cx="8686800" cy="4937760"/>
          </a:xfrm>
        </p:spPr>
        <p:txBody>
          <a:bodyPr>
            <a:normAutofit/>
          </a:bodyPr>
          <a:lstStyle/>
          <a:p>
            <a:r>
              <a:rPr lang="de-DE" sz="2000" smtClean="0"/>
              <a:t>Meeresspiegel in 5000-10000 Jahren um 120 m angestiegen!</a:t>
            </a:r>
          </a:p>
          <a:p>
            <a:r>
              <a:rPr lang="de-DE" sz="2000" smtClean="0"/>
              <a:t>Holozän = Warmzeit = Zwischeneiszeit? Seit 1800 nicht mehr!!</a:t>
            </a:r>
          </a:p>
        </p:txBody>
      </p:sp>
      <p:pic>
        <p:nvPicPr>
          <p:cNvPr id="2050" name="Picture 2"/>
          <p:cNvPicPr>
            <a:picLocks noChangeAspect="1" noChangeArrowheads="1"/>
          </p:cNvPicPr>
          <p:nvPr/>
        </p:nvPicPr>
        <p:blipFill>
          <a:blip r:embed="rId2"/>
          <a:srcRect/>
          <a:stretch>
            <a:fillRect/>
          </a:stretch>
        </p:blipFill>
        <p:spPr bwMode="auto">
          <a:xfrm>
            <a:off x="0" y="2214554"/>
            <a:ext cx="9086592" cy="4152909"/>
          </a:xfrm>
          <a:prstGeom prst="rect">
            <a:avLst/>
          </a:prstGeom>
          <a:noFill/>
          <a:ln w="9525">
            <a:noFill/>
            <a:miter lim="800000"/>
            <a:headEnd/>
            <a:tailEnd/>
          </a:ln>
          <a:effectLst/>
        </p:spPr>
      </p:pic>
      <p:sp>
        <p:nvSpPr>
          <p:cNvPr id="4" name="Textfeld 3"/>
          <p:cNvSpPr txBox="1"/>
          <p:nvPr/>
        </p:nvSpPr>
        <p:spPr>
          <a:xfrm>
            <a:off x="3643306" y="6274378"/>
            <a:ext cx="2470548" cy="369332"/>
          </a:xfrm>
          <a:prstGeom prst="rect">
            <a:avLst/>
          </a:prstGeom>
          <a:noFill/>
        </p:spPr>
        <p:txBody>
          <a:bodyPr wrap="none" rtlCol="0">
            <a:spAutoFit/>
          </a:bodyPr>
          <a:lstStyle/>
          <a:p>
            <a:r>
              <a:rPr lang="de-DE" smtClean="0"/>
              <a:t>65°N -3.2 W/m² 1000y</a:t>
            </a:r>
          </a:p>
        </p:txBody>
      </p:sp>
      <p:cxnSp>
        <p:nvCxnSpPr>
          <p:cNvPr id="7" name="Gerade Verbindung mit Pfeil 6"/>
          <p:cNvCxnSpPr/>
          <p:nvPr/>
        </p:nvCxnSpPr>
        <p:spPr>
          <a:xfrm>
            <a:off x="2857488" y="3714752"/>
            <a:ext cx="2857520"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2636157" y="3987233"/>
            <a:ext cx="2007281" cy="584775"/>
          </a:xfrm>
          <a:prstGeom prst="rect">
            <a:avLst/>
          </a:prstGeom>
          <a:noFill/>
        </p:spPr>
        <p:txBody>
          <a:bodyPr wrap="none" rtlCol="0">
            <a:spAutoFit/>
          </a:bodyPr>
          <a:lstStyle/>
          <a:p>
            <a:r>
              <a:rPr lang="de-DE" sz="1600" smtClean="0"/>
              <a:t>Abwärts in Richtung</a:t>
            </a:r>
          </a:p>
          <a:p>
            <a:r>
              <a:rPr lang="de-DE" sz="1600" smtClean="0"/>
              <a:t>nächste Eiszeit?</a:t>
            </a:r>
            <a:endParaRPr lang="de-DE" sz="16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400"/>
            <a:ext cx="8686800" cy="990600"/>
          </a:xfrm>
        </p:spPr>
        <p:txBody>
          <a:bodyPr>
            <a:normAutofit fontScale="90000"/>
          </a:bodyPr>
          <a:lstStyle/>
          <a:p>
            <a:r>
              <a:rPr lang="de-DE" smtClean="0"/>
              <a:t>Lehren aus dem Paläoklima, aus meiner Sicht</a:t>
            </a:r>
            <a:endParaRPr lang="de-DE"/>
          </a:p>
        </p:txBody>
      </p:sp>
      <p:sp>
        <p:nvSpPr>
          <p:cNvPr id="3" name="Inhaltsplatzhalter 2"/>
          <p:cNvSpPr>
            <a:spLocks noGrp="1"/>
          </p:cNvSpPr>
          <p:nvPr>
            <p:ph sz="quarter" idx="1"/>
          </p:nvPr>
        </p:nvSpPr>
        <p:spPr/>
        <p:txBody>
          <a:bodyPr>
            <a:normAutofit fontScale="92500" lnSpcReduction="20000"/>
          </a:bodyPr>
          <a:lstStyle/>
          <a:p>
            <a:r>
              <a:rPr lang="de-DE" smtClean="0"/>
              <a:t>Miozän</a:t>
            </a:r>
          </a:p>
          <a:p>
            <a:pPr lvl="1"/>
            <a:r>
              <a:rPr lang="de-DE" smtClean="0"/>
              <a:t>Gleichgewichtszustand mit &gt;400 ppm CO</a:t>
            </a:r>
            <a:r>
              <a:rPr lang="de-DE" baseline="-25000" smtClean="0"/>
              <a:t>2</a:t>
            </a:r>
            <a:r>
              <a:rPr lang="de-DE" smtClean="0"/>
              <a:t> mit +2°C bis +6°C, Zustand allerdings bisher nicht modellierbar!!</a:t>
            </a:r>
          </a:p>
          <a:p>
            <a:r>
              <a:rPr lang="de-DE" smtClean="0"/>
              <a:t>Pleistozän</a:t>
            </a:r>
          </a:p>
          <a:p>
            <a:pPr lvl="1"/>
            <a:r>
              <a:rPr lang="de-DE" smtClean="0"/>
              <a:t>Getriggertes Auftauen hat massive Auswirkungen, für uns Grönland (7m Meeresspiegelanstieg) und Antarktis (ca. 60 m) relevant !!</a:t>
            </a:r>
          </a:p>
          <a:p>
            <a:pPr lvl="1"/>
            <a:r>
              <a:rPr lang="de-DE" smtClean="0"/>
              <a:t>Übertriebene Gegenmaßnahmen (z.B. Atmosphäre verdunkeln) könnten eventuell zur nächsten Eiszeit führen</a:t>
            </a:r>
          </a:p>
          <a:p>
            <a:r>
              <a:rPr lang="de-DE" smtClean="0"/>
              <a:t>Die Lage ist ernst, man sollte </a:t>
            </a:r>
            <a:r>
              <a:rPr lang="de-DE" u="sng" smtClean="0"/>
              <a:t>langfristig sinnvolle </a:t>
            </a:r>
            <a:r>
              <a:rPr lang="de-DE" smtClean="0"/>
              <a:t>Maßnahmen einsteuern</a:t>
            </a:r>
          </a:p>
          <a:p>
            <a:r>
              <a:rPr lang="de-DE" smtClean="0"/>
              <a:t>Wir haben begrenzte Ressourcen, die wir zielgerichtet einsetzen müssen</a:t>
            </a:r>
          </a:p>
          <a:p>
            <a:r>
              <a:rPr lang="de-DE" smtClean="0"/>
              <a:t>Wir haben nicht alles im Griff, Überraschungen in der Zukunft nicht ausgeschlossen</a:t>
            </a:r>
            <a:endParaRPr lang="de-DE"/>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Abschließende Worte</a:t>
            </a:r>
            <a:endParaRPr lang="de-DE"/>
          </a:p>
        </p:txBody>
      </p:sp>
      <p:sp>
        <p:nvSpPr>
          <p:cNvPr id="3" name="Textplatzhalter 2"/>
          <p:cNvSpPr>
            <a:spLocks noGrp="1"/>
          </p:cNvSpPr>
          <p:nvPr>
            <p:ph type="body" idx="1"/>
          </p:nvPr>
        </p:nvSpPr>
        <p:spPr/>
        <p:txBody>
          <a:bodyPr/>
          <a:lstStyle/>
          <a:p>
            <a:r>
              <a:rPr lang="de-DE" smtClean="0"/>
              <a:t>Auswertung</a:t>
            </a:r>
            <a:endParaRPr lang="de-DE"/>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Für uns Christen</a:t>
            </a:r>
            <a:endParaRPr lang="de-DE"/>
          </a:p>
        </p:txBody>
      </p:sp>
      <p:sp>
        <p:nvSpPr>
          <p:cNvPr id="3" name="Inhaltsplatzhalter 2"/>
          <p:cNvSpPr>
            <a:spLocks noGrp="1"/>
          </p:cNvSpPr>
          <p:nvPr>
            <p:ph sz="quarter" idx="1"/>
          </p:nvPr>
        </p:nvSpPr>
        <p:spPr/>
        <p:txBody>
          <a:bodyPr>
            <a:normAutofit/>
          </a:bodyPr>
          <a:lstStyle/>
          <a:p>
            <a:r>
              <a:rPr lang="de-DE" smtClean="0"/>
              <a:t>Manchmal hört man Aussagen wie: </a:t>
            </a:r>
          </a:p>
          <a:p>
            <a:pPr lvl="1"/>
            <a:r>
              <a:rPr lang="de-DE" smtClean="0"/>
              <a:t>„Erde ohne Menschen wäre ideal“</a:t>
            </a:r>
          </a:p>
          <a:p>
            <a:r>
              <a:rPr lang="de-DE" smtClean="0"/>
              <a:t>Christen: </a:t>
            </a:r>
          </a:p>
          <a:p>
            <a:pPr lvl="1"/>
            <a:r>
              <a:rPr lang="de-DE" smtClean="0"/>
              <a:t>Mensch hat den Auftrag von Gott als Verwalter für die Erde</a:t>
            </a:r>
          </a:p>
          <a:p>
            <a:pPr lvl="1"/>
            <a:r>
              <a:rPr lang="de-DE" smtClean="0"/>
              <a:t>Die Schöpfung ist mit dem Menschen gefallen</a:t>
            </a:r>
          </a:p>
          <a:p>
            <a:pPr lvl="1"/>
            <a:r>
              <a:rPr lang="de-DE" smtClean="0"/>
              <a:t>Sintflut Riesenkatastrophe, danach der Regenbogen-Bund mit Noah</a:t>
            </a:r>
          </a:p>
          <a:p>
            <a:endParaRPr lang="de-DE" smtClean="0"/>
          </a:p>
          <a:p>
            <a:endParaRPr lang="de-DE" smtClean="0"/>
          </a:p>
          <a:p>
            <a:endParaRPr lang="de-DE"/>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Für uns Christen</a:t>
            </a:r>
            <a:endParaRPr lang="de-DE"/>
          </a:p>
        </p:txBody>
      </p:sp>
      <p:sp>
        <p:nvSpPr>
          <p:cNvPr id="3" name="Inhaltsplatzhalter 2"/>
          <p:cNvSpPr>
            <a:spLocks noGrp="1"/>
          </p:cNvSpPr>
          <p:nvPr>
            <p:ph sz="quarter" idx="1"/>
          </p:nvPr>
        </p:nvSpPr>
        <p:spPr/>
        <p:txBody>
          <a:bodyPr>
            <a:normAutofit fontScale="85000" lnSpcReduction="20000"/>
          </a:bodyPr>
          <a:lstStyle/>
          <a:p>
            <a:r>
              <a:rPr lang="de-DE" smtClean="0"/>
              <a:t>Fragestellung </a:t>
            </a:r>
            <a:r>
              <a:rPr lang="de-DE" smtClean="0"/>
              <a:t>an uns als Verwalter: </a:t>
            </a:r>
          </a:p>
          <a:p>
            <a:pPr lvl="1"/>
            <a:r>
              <a:rPr lang="de-DE" smtClean="0"/>
              <a:t>Welche Globaltemperatur will Gott?</a:t>
            </a:r>
          </a:p>
          <a:p>
            <a:pPr lvl="2"/>
            <a:r>
              <a:rPr lang="de-DE" smtClean="0"/>
              <a:t>Eiszeit war nahezu riesige Klimakatastrophe, bereits kleine Eiszeit hatte verheerende Auswirkungen; Ausbruch aus Eiszeit-Zyklik ist ein Segen (langfristig!)</a:t>
            </a:r>
          </a:p>
          <a:p>
            <a:pPr lvl="2"/>
            <a:r>
              <a:rPr lang="de-DE" smtClean="0"/>
              <a:t>Entsprachen die Zustände im Miozän nicht dem Zustand vor der Sintflut??</a:t>
            </a:r>
          </a:p>
          <a:p>
            <a:pPr lvl="2"/>
            <a:r>
              <a:rPr lang="de-DE" smtClean="0"/>
              <a:t>ABER: Wegen Langzeiteffekt Grund, jetzt zu stoppen, sonst wird es zu heiß, mit unkalkulierbaren Nebenwirkungen (Abschmelzen Eiskappen -&gt; Meeresspiegelanstieg)</a:t>
            </a:r>
          </a:p>
          <a:p>
            <a:pPr lvl="1"/>
            <a:r>
              <a:rPr lang="de-DE" smtClean="0"/>
              <a:t>Schnelle Änderungen des Klimas führen zu Kriegen, Hungersnöten, Seuchen</a:t>
            </a:r>
          </a:p>
          <a:p>
            <a:pPr lvl="2"/>
            <a:r>
              <a:rPr lang="de-DE" smtClean="0"/>
              <a:t>Nötige Umstellungen (z.B. Landwirtschaft, Umzug/Neuansiedlung…) sehr schwierig </a:t>
            </a:r>
            <a:br>
              <a:rPr lang="de-DE" smtClean="0"/>
            </a:br>
            <a:r>
              <a:rPr lang="de-DE" smtClean="0"/>
              <a:t>=&gt; Ebenfalls ein wichtiger Grund, den Klimawandel zu bremsen</a:t>
            </a:r>
          </a:p>
          <a:p>
            <a:pPr lvl="1"/>
            <a:r>
              <a:rPr lang="de-DE" smtClean="0"/>
              <a:t>Bevölkerungswachstum – eine zusätzliche Herausforderung</a:t>
            </a:r>
          </a:p>
          <a:p>
            <a:pPr lvl="2"/>
            <a:r>
              <a:rPr lang="de-DE" smtClean="0"/>
              <a:t>Positiver Einfluss des CO</a:t>
            </a:r>
            <a:r>
              <a:rPr lang="de-DE" baseline="-25000" smtClean="0"/>
              <a:t>2</a:t>
            </a:r>
            <a:r>
              <a:rPr lang="de-DE" smtClean="0"/>
              <a:t>-Anstiegs auf Pflanzenwachstum bei Maßnahmen mitbedenken</a:t>
            </a:r>
          </a:p>
          <a:p>
            <a:pPr lvl="2"/>
            <a:r>
              <a:rPr lang="de-DE" smtClean="0"/>
              <a:t>Je mehr Menschen, desto schwieriger ist es, den Klimawandel zu bremsen bzw. zu stoppen</a:t>
            </a:r>
          </a:p>
          <a:p>
            <a:endParaRPr lang="de-DE" smtClean="0"/>
          </a:p>
          <a:p>
            <a:endParaRPr lang="de-DE" smtClean="0"/>
          </a:p>
          <a:p>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Erwärmung mit großer geographischer Streuung (IPCC S. 78)</a:t>
            </a:r>
            <a:endParaRPr lang="de-DE"/>
          </a:p>
        </p:txBody>
      </p:sp>
      <p:pic>
        <p:nvPicPr>
          <p:cNvPr id="3074" name="Picture 2"/>
          <p:cNvPicPr>
            <a:picLocks noChangeAspect="1" noChangeArrowheads="1"/>
          </p:cNvPicPr>
          <p:nvPr/>
        </p:nvPicPr>
        <p:blipFill>
          <a:blip r:embed="rId2"/>
          <a:srcRect/>
          <a:stretch>
            <a:fillRect/>
          </a:stretch>
        </p:blipFill>
        <p:spPr bwMode="auto">
          <a:xfrm>
            <a:off x="1295400" y="1434344"/>
            <a:ext cx="5705492" cy="46854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mtClean="0"/>
              <a:t>Nötige Konsequenzen, aus meiner Sicht</a:t>
            </a:r>
            <a:endParaRPr lang="de-DE"/>
          </a:p>
        </p:txBody>
      </p:sp>
      <p:sp>
        <p:nvSpPr>
          <p:cNvPr id="3" name="Inhaltsplatzhalter 2"/>
          <p:cNvSpPr>
            <a:spLocks noGrp="1"/>
          </p:cNvSpPr>
          <p:nvPr>
            <p:ph sz="quarter" idx="1"/>
          </p:nvPr>
        </p:nvSpPr>
        <p:spPr/>
        <p:txBody>
          <a:bodyPr/>
          <a:lstStyle/>
          <a:p>
            <a:r>
              <a:rPr lang="de-DE" smtClean="0"/>
              <a:t>1. Tim 6, 6-8 (Schlachter 2000)</a:t>
            </a:r>
            <a:br>
              <a:rPr lang="de-DE" smtClean="0"/>
            </a:br>
            <a:r>
              <a:rPr lang="de-DE" smtClean="0"/>
              <a:t>„</a:t>
            </a:r>
            <a:r>
              <a:rPr lang="de-DE" sz="2400" i="1" smtClean="0"/>
              <a:t>Es ist allerdings die Gottesfurcht eine große Bereicherung, wenn sie mit Genügsamkeit verbunden wird. Denn wir haben nichts in die Welt hineingebracht, und es ist klar, dass wir auch nichts hinausbringen können. Wenn wir aber Nahrung und Kleidung haben, soll uns das genügen!“</a:t>
            </a:r>
          </a:p>
          <a:p>
            <a:r>
              <a:rPr lang="de-DE" smtClean="0"/>
              <a:t>Umstellung auf grüne Technik reicht bei weitem nicht, das ist aus meiner Sicht Augenwischerei</a:t>
            </a:r>
          </a:p>
          <a:p>
            <a:r>
              <a:rPr lang="de-DE" smtClean="0"/>
              <a:t>Einschränkungen im Lebensstil sind nötig! </a:t>
            </a:r>
            <a:br>
              <a:rPr lang="de-DE" smtClean="0"/>
            </a:br>
            <a:r>
              <a:rPr lang="de-DE" smtClean="0"/>
              <a:t>Nicht Askese als Selbstzweck, sondern aus Vernunft und Liebe!</a:t>
            </a:r>
          </a:p>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472518" cy="914400"/>
          </a:xfrm>
        </p:spPr>
        <p:txBody>
          <a:bodyPr>
            <a:normAutofit fontScale="90000"/>
          </a:bodyPr>
          <a:lstStyle/>
          <a:p>
            <a:r>
              <a:rPr lang="de-DE" smtClean="0"/>
              <a:t>Woher kommt der Anstieg? - Einflussfaktoren</a:t>
            </a:r>
            <a:br>
              <a:rPr lang="de-DE" smtClean="0"/>
            </a:br>
            <a:r>
              <a:rPr lang="de-DE" smtClean="0"/>
              <a:t>CO</a:t>
            </a:r>
            <a:r>
              <a:rPr lang="de-DE" baseline="-25000" smtClean="0"/>
              <a:t>2</a:t>
            </a:r>
            <a:r>
              <a:rPr lang="de-DE" smtClean="0"/>
              <a:t>/CH</a:t>
            </a:r>
            <a:r>
              <a:rPr lang="de-DE" baseline="-25000" smtClean="0"/>
              <a:t>4</a:t>
            </a:r>
            <a:r>
              <a:rPr lang="de-DE" smtClean="0"/>
              <a:t> vs. Aerosole (SO</a:t>
            </a:r>
            <a:r>
              <a:rPr lang="de-DE" baseline="-25000" smtClean="0"/>
              <a:t>2</a:t>
            </a:r>
            <a:r>
              <a:rPr lang="de-DE" smtClean="0"/>
              <a:t>)</a:t>
            </a:r>
            <a:endParaRPr lang="de-DE"/>
          </a:p>
        </p:txBody>
      </p:sp>
      <p:pic>
        <p:nvPicPr>
          <p:cNvPr id="2050" name="Picture 2"/>
          <p:cNvPicPr>
            <a:picLocks noChangeAspect="1" noChangeArrowheads="1"/>
          </p:cNvPicPr>
          <p:nvPr/>
        </p:nvPicPr>
        <p:blipFill>
          <a:blip r:embed="rId2"/>
          <a:srcRect/>
          <a:stretch>
            <a:fillRect/>
          </a:stretch>
        </p:blipFill>
        <p:spPr bwMode="auto">
          <a:xfrm>
            <a:off x="857224" y="1270779"/>
            <a:ext cx="7643866" cy="55872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keanos">
  <a:themeElements>
    <a:clrScheme name="Okeanos">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keanos">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keanos">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4268</Words>
  <Application>Microsoft Office PowerPoint</Application>
  <PresentationFormat>Bildschirmpräsentation (4:3)</PresentationFormat>
  <Paragraphs>564</Paragraphs>
  <Slides>80</Slides>
  <Notes>13</Notes>
  <HiddenSlides>0</HiddenSlides>
  <MMClips>0</MMClips>
  <ScaleCrop>false</ScaleCrop>
  <HeadingPairs>
    <vt:vector size="4" baseType="variant">
      <vt:variant>
        <vt:lpstr>Design</vt:lpstr>
      </vt:variant>
      <vt:variant>
        <vt:i4>1</vt:i4>
      </vt:variant>
      <vt:variant>
        <vt:lpstr>Folientitel</vt:lpstr>
      </vt:variant>
      <vt:variant>
        <vt:i4>80</vt:i4>
      </vt:variant>
    </vt:vector>
  </HeadingPairs>
  <TitlesOfParts>
    <vt:vector size="81" baseType="lpstr">
      <vt:lpstr>Okeanos</vt:lpstr>
      <vt:lpstr>Klimawandel – Fakten und Ursachen</vt:lpstr>
      <vt:lpstr>Themen</vt:lpstr>
      <vt:lpstr>Themenübersicht</vt:lpstr>
      <vt:lpstr>Der neuste IPCC-Report</vt:lpstr>
      <vt:lpstr>IPCC AR6</vt:lpstr>
      <vt:lpstr>IPCC-Kernaussage zum Klimawandel</vt:lpstr>
      <vt:lpstr>Temperaturkurven IPCC S.6</vt:lpstr>
      <vt:lpstr>Erwärmung mit großer geographischer Streuung (IPCC S. 78)</vt:lpstr>
      <vt:lpstr>Woher kommt der Anstieg? - Einflussfaktoren CO2/CH4 vs. Aerosole (SO2)</vt:lpstr>
      <vt:lpstr>Basics</vt:lpstr>
      <vt:lpstr>Das System Erde (extremste Vereinfachung)</vt:lpstr>
      <vt:lpstr>Aufladung der Wärmekapazitäten der am Klima teilnehmenden Bereiche im Vergleich</vt:lpstr>
      <vt:lpstr>Das System Erde – ein wenig genauer</vt:lpstr>
      <vt:lpstr>IPCC-Grafik S. 934 Energieflüsse</vt:lpstr>
      <vt:lpstr>Erdkugel und kurzfristige Zyklen Sommer und Winter, Tag und Nacht</vt:lpstr>
      <vt:lpstr>Metrik für Einflussfaktoren Strahlungsantrieb DF</vt:lpstr>
      <vt:lpstr>Einflussfaktoren</vt:lpstr>
      <vt:lpstr>Diskussion Einflussfaktoren</vt:lpstr>
      <vt:lpstr>Treibhausgase</vt:lpstr>
      <vt:lpstr>Physikalische Grundlagen Treibhauseffekt Wärmestrahlung der Oberflächen</vt:lpstr>
      <vt:lpstr>Physikalische Grundlagen Treibhauseffekt Einfluss der Atmosphäre</vt:lpstr>
      <vt:lpstr>Spektrum der Grundschwingung des CO2-Moleküls</vt:lpstr>
      <vt:lpstr>Sättigung, Verbreiterung der Linien</vt:lpstr>
      <vt:lpstr>Auswirkung der Verbreiterung</vt:lpstr>
      <vt:lpstr>Berücksichtigung in Modellen</vt:lpstr>
      <vt:lpstr>Strahlungsemission der Erde in 70 km Höhe</vt:lpstr>
      <vt:lpstr>Beiträge zum natürlichen Treibhauseffekt</vt:lpstr>
      <vt:lpstr>Wasserdampf</vt:lpstr>
      <vt:lpstr>Menschengemachter Treibhauseffekt</vt:lpstr>
      <vt:lpstr>CO2</vt:lpstr>
      <vt:lpstr>Wo landet das anthropogen emittierte CO2?</vt:lpstr>
      <vt:lpstr>CH4</vt:lpstr>
      <vt:lpstr>N2O (Lachgas)</vt:lpstr>
      <vt:lpstr>Ozon (O3)</vt:lpstr>
      <vt:lpstr>Halogenierte, v.a. fluorierte Kohlenwasserstoffe</vt:lpstr>
      <vt:lpstr>Aerosole</vt:lpstr>
      <vt:lpstr>Wolken-Feedback (IPCC S. 971)</vt:lpstr>
      <vt:lpstr>Wolken-Feedback (IPCC S. 975)</vt:lpstr>
      <vt:lpstr>Landnutzung</vt:lpstr>
      <vt:lpstr>Vulkanismus</vt:lpstr>
      <vt:lpstr>Variabilitätsmoden</vt:lpstr>
      <vt:lpstr>Zeitverhalten NAO: Frequenzkomponenten im Jahres bis Dekadenbereich</vt:lpstr>
      <vt:lpstr>Variabilitätsmoden IPCC 2153-2180 Modes of Variability</vt:lpstr>
      <vt:lpstr>Sonne </vt:lpstr>
      <vt:lpstr>Sonnenaktivität</vt:lpstr>
      <vt:lpstr>Satellitenmessungen TSI seit 1979</vt:lpstr>
      <vt:lpstr>Satellitenmessungen Zusammenstückelung der Ergebnisse</vt:lpstr>
      <vt:lpstr>Sonnenfleckenzahlen und TSI seit ca. 1600</vt:lpstr>
      <vt:lpstr>Untergrund ebenso stark wie die spotbasierte Oszillationsamplitude</vt:lpstr>
      <vt:lpstr>Gesamtstrahlung</vt:lpstr>
      <vt:lpstr>Diskussion Papers, die größere Variation nahelegen</vt:lpstr>
      <vt:lpstr>Egorova et al. (2018) </vt:lpstr>
      <vt:lpstr>Reinhold et al. (2019)</vt:lpstr>
      <vt:lpstr>Reinhold et al. (2019)</vt:lpstr>
      <vt:lpstr>Yeo et al. (2021): The dimmest state of the Sun</vt:lpstr>
      <vt:lpstr>Yeo 2021</vt:lpstr>
      <vt:lpstr>Fazit Variabilität Sonnenaktivität</vt:lpstr>
      <vt:lpstr>Indirekter Einfluss Sonnenaktivität Kosmische Strahlung</vt:lpstr>
      <vt:lpstr>Beeinflusst kosmische Strahlung Wolkenbildung?</vt:lpstr>
      <vt:lpstr>Svensmark: Fortsetzung mit „Forbush decreases“</vt:lpstr>
      <vt:lpstr>Wolkenbildungs- theorie</vt:lpstr>
      <vt:lpstr>Wieviel Wolkenkondensationskeime entstehen aus durch kosmische Strahlung?</vt:lpstr>
      <vt:lpstr>Doch Korrelation Niederschläge Europa zu Sonnenzyklen ??</vt:lpstr>
      <vt:lpstr>Europakarten mit Korrelationskoeffizienten und Zeitversätzen</vt:lpstr>
      <vt:lpstr>Zusammenfassung (IPCC S.  962)</vt:lpstr>
      <vt:lpstr>Langfristige Effekte und Paläoklima</vt:lpstr>
      <vt:lpstr>Langfristige Effekte &amp; Paläoklima</vt:lpstr>
      <vt:lpstr>Paläoklima Globaltemperaturen seit dem Eozän</vt:lpstr>
      <vt:lpstr>Der Ozean</vt:lpstr>
      <vt:lpstr>Miozän-Temperaturen</vt:lpstr>
      <vt:lpstr>Pleistozän / Eiszeitalter</vt:lpstr>
      <vt:lpstr>Führende Hypothese: Milankovic-Zyklen</vt:lpstr>
      <vt:lpstr>CO2 und Eiszeiten</vt:lpstr>
      <vt:lpstr>Eiszeit-Einbruch statt Erwärmung?</vt:lpstr>
      <vt:lpstr>Temperaturen seit der letzten Eiszeit IPCC S. 78</vt:lpstr>
      <vt:lpstr>Lehren aus dem Paläoklima, aus meiner Sicht</vt:lpstr>
      <vt:lpstr>Abschließende Worte</vt:lpstr>
      <vt:lpstr>Für uns Christen</vt:lpstr>
      <vt:lpstr>Für uns Christen</vt:lpstr>
      <vt:lpstr>Nötige Konsequenzen, aus meiner Sicht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Klimawandel – Fakten und Ursachen</dc:title>
  <dc:creator>Albrecht</dc:creator>
  <cp:lastModifiedBy>Albrecht</cp:lastModifiedBy>
  <cp:revision>76</cp:revision>
  <dcterms:created xsi:type="dcterms:W3CDTF">2022-10-12T18:56:35Z</dcterms:created>
  <dcterms:modified xsi:type="dcterms:W3CDTF">2022-11-05T11:58:55Z</dcterms:modified>
</cp:coreProperties>
</file>